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Lst>
  <p:notesMasterIdLst>
    <p:notesMasterId r:id="rId10"/>
  </p:notesMaster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notesMaster" Target="notesMasters/notesMaster1.xml"/><Relationship Id="rId11" Type="http://schemas.openxmlformats.org/officeDocument/2006/relationships/presProps" Target="presProps.xml"/><Relationship Id="rId12" Type="http://schemas.openxmlformats.org/officeDocument/2006/relationships/viewProps" Target="viewProps.xml"/><Relationship Id="rId13" Type="http://schemas.openxmlformats.org/officeDocument/2006/relationships/theme" Target="theme/theme1.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image" Target="../media/image-1-3.png"/><Relationship Id="rId5" Type="http://schemas.openxmlformats.org/officeDocument/2006/relationships/slideLayout" Target="../slideLayouts/slideLayout1.xml"/><Relationship Id="rId6"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2-1.png"/><Relationship Id="rId2" Type="http://schemas.openxmlformats.org/officeDocument/2006/relationships/image" Target="../media/image-2-2.png"/><Relationship Id="rId4" Type="http://schemas.openxmlformats.org/officeDocument/2006/relationships/slideLayout" Target="../slideLayouts/slideLayout1.xml"/><Relationship Id="rId5"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png"/><Relationship Id="rId5" Type="http://schemas.openxmlformats.org/officeDocument/2006/relationships/slideLayout" Target="../slideLayouts/slideLayout1.xml"/><Relationship Id="rId6"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6" Type="http://schemas.openxmlformats.org/officeDocument/2006/relationships/hyperlink" Target="https://gamma.app" TargetMode="External"/><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image" Target="../media/image-4-5.png"/><Relationship Id="rId7" Type="http://schemas.openxmlformats.org/officeDocument/2006/relationships/slideLayout" Target="../slideLayouts/slideLayout1.xml"/><Relationship Id="rId8"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5" Type="http://schemas.openxmlformats.org/officeDocument/2006/relationships/slideLayout" Target="../slideLayouts/slideLayout1.xml"/><Relationship Id="rId6"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6-1.png"/><Relationship Id="rId2" Type="http://schemas.openxmlformats.org/officeDocument/2006/relationships/image" Target="../media/image-6-2.png"/><Relationship Id="rId4" Type="http://schemas.openxmlformats.org/officeDocument/2006/relationships/slideLayout" Target="../slideLayouts/slideLayout1.xml"/><Relationship Id="rId5"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5" Type="http://schemas.openxmlformats.org/officeDocument/2006/relationships/slideLayout" Target="../slideLayouts/slideLayout1.xml"/><Relationship Id="rId6"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5" Type="http://schemas.openxmlformats.org/officeDocument/2006/relationships/slideLayout" Target="../slideLayouts/slideLayout1.xml"/><Relationship Id="rId6"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w="13811">
            <a:solidFill>
              <a:srgbClr val="FFFFFF">
                <a:alpha val="64000"/>
              </a:srgbClr>
            </a:solidFill>
            <a:prstDash val="solid"/>
          </a:ln>
        </p:spPr>
      </p:sp>
      <p:pic>
        <p:nvPicPr>
          <p:cNvPr id="4" name="Image 1" descr="preencoded.png">    </p:cNvPr>
          <p:cNvPicPr>
            <a:picLocks noChangeAspect="1"/>
          </p:cNvPicPr>
          <p:nvPr/>
        </p:nvPicPr>
        <p:blipFill>
          <a:blip r:embed="rId2"/>
          <a:stretch>
            <a:fillRect/>
          </a:stretch>
        </p:blipFill>
        <p:spPr>
          <a:xfrm>
            <a:off x="9144000" y="0"/>
            <a:ext cx="5486400" cy="8229600"/>
          </a:xfrm>
          <a:prstGeom prst="rect">
            <a:avLst/>
          </a:prstGeom>
        </p:spPr>
      </p:pic>
      <p:sp>
        <p:nvSpPr>
          <p:cNvPr id="5" name="Text 1"/>
          <p:cNvSpPr/>
          <p:nvPr/>
        </p:nvSpPr>
        <p:spPr>
          <a:xfrm>
            <a:off x="833199" y="2165271"/>
            <a:ext cx="7477601" cy="2499598"/>
          </a:xfrm>
          <a:prstGeom prst="rect">
            <a:avLst/>
          </a:prstGeom>
          <a:noFill/>
          <a:ln/>
        </p:spPr>
        <p:txBody>
          <a:bodyPr wrap="square" rtlCol="0" anchor="t"/>
          <a:lstStyle/>
          <a:p>
            <a:pPr indent="0" marL="0">
              <a:lnSpc>
                <a:spcPts val="6561"/>
              </a:lnSpc>
              <a:buNone/>
            </a:pPr>
            <a:r>
              <a:rPr lang="en-US" sz="5249" b="1" spc="-105" kern="0" dirty="0">
                <a:solidFill>
                  <a:srgbClr val="FF75D3"/>
                </a:solidFill>
                <a:latin typeface="adonis-web" pitchFamily="34" charset="0"/>
                <a:ea typeface="adonis-web" pitchFamily="34" charset="-122"/>
                <a:cs typeface="adonis-web" pitchFamily="34" charset="-120"/>
              </a:rPr>
              <a:t>Creating Predicting Air Quality Index Using Python</a:t>
            </a:r>
            <a:endParaRPr lang="en-US" sz="5249" dirty="0"/>
          </a:p>
        </p:txBody>
      </p:sp>
      <p:sp>
        <p:nvSpPr>
          <p:cNvPr id="6" name="Text 2"/>
          <p:cNvSpPr/>
          <p:nvPr/>
        </p:nvSpPr>
        <p:spPr>
          <a:xfrm>
            <a:off x="833199" y="4998125"/>
            <a:ext cx="7477601" cy="1066205"/>
          </a:xfrm>
          <a:prstGeom prst="rect">
            <a:avLst/>
          </a:prstGeom>
          <a:noFill/>
          <a:ln/>
        </p:spPr>
        <p:txBody>
          <a:bodyPr wrap="square" rtlCol="0" anchor="t"/>
          <a:lstStyle/>
          <a:p>
            <a:pPr indent="0" marL="0">
              <a:lnSpc>
                <a:spcPts val="2799"/>
              </a:lnSpc>
              <a:buNone/>
            </a:pPr>
            <a:r>
              <a:rPr lang="en-US" sz="1750" spc="-35" kern="0" dirty="0">
                <a:solidFill>
                  <a:srgbClr val="272525"/>
                </a:solidFill>
                <a:latin typeface="Source Sans Pro" pitchFamily="34" charset="0"/>
                <a:ea typeface="Source Sans Pro" pitchFamily="34" charset="-122"/>
                <a:cs typeface="Source Sans Pro" pitchFamily="34" charset="-120"/>
              </a:rPr>
              <a:t>In this presentation, we will explore the importance of monitoring air quality and introduce the concept of the Air Quality Index (AQI). Join us on this journey to learn about predicting AQI using data analysis and machine learning.</a:t>
            </a:r>
            <a:endParaRPr lang="en-US" sz="1750" dirty="0"/>
          </a:p>
        </p:txBody>
      </p:sp>
      <p:pic>
        <p:nvPicPr>
          <p:cNvPr id="7"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w="13811">
            <a:solidFill>
              <a:srgbClr val="FFFFFF">
                <a:alpha val="64000"/>
              </a:srgbClr>
            </a:solidFill>
            <a:prstDash val="solid"/>
          </a:ln>
        </p:spPr>
      </p:sp>
      <p:sp>
        <p:nvSpPr>
          <p:cNvPr id="4" name="Text 1"/>
          <p:cNvSpPr/>
          <p:nvPr/>
        </p:nvSpPr>
        <p:spPr>
          <a:xfrm>
            <a:off x="2348389" y="2007156"/>
            <a:ext cx="6062186" cy="694373"/>
          </a:xfrm>
          <a:prstGeom prst="rect">
            <a:avLst/>
          </a:prstGeom>
          <a:noFill/>
          <a:ln/>
        </p:spPr>
        <p:txBody>
          <a:bodyPr wrap="none" rtlCol="0" anchor="t"/>
          <a:lstStyle/>
          <a:p>
            <a:pPr indent="0" marL="0">
              <a:lnSpc>
                <a:spcPts val="5468"/>
              </a:lnSpc>
              <a:buNone/>
            </a:pPr>
            <a:r>
              <a:rPr lang="en-US" sz="4374" b="1" spc="-87" kern="0" dirty="0">
                <a:solidFill>
                  <a:srgbClr val="FF75D3"/>
                </a:solidFill>
                <a:latin typeface="adonis-web" pitchFamily="34" charset="0"/>
                <a:ea typeface="adonis-web" pitchFamily="34" charset="-122"/>
                <a:cs typeface="adonis-web" pitchFamily="34" charset="-120"/>
              </a:rPr>
              <a:t>Understanding Air Quality</a:t>
            </a:r>
            <a:endParaRPr lang="en-US" sz="4374" dirty="0"/>
          </a:p>
        </p:txBody>
      </p:sp>
      <p:sp>
        <p:nvSpPr>
          <p:cNvPr id="5" name="Shape 2"/>
          <p:cNvSpPr/>
          <p:nvPr/>
        </p:nvSpPr>
        <p:spPr>
          <a:xfrm>
            <a:off x="2348389" y="3145869"/>
            <a:ext cx="3163014" cy="3076575"/>
          </a:xfrm>
          <a:prstGeom prst="roundRect">
            <a:avLst>
              <a:gd name="adj" fmla="val 3250"/>
            </a:avLst>
          </a:prstGeom>
          <a:solidFill>
            <a:srgbClr val="EBD0FB"/>
          </a:solidFill>
          <a:ln w="13811">
            <a:solidFill>
              <a:srgbClr val="D7A1F7"/>
            </a:solidFill>
            <a:prstDash val="solid"/>
          </a:ln>
        </p:spPr>
      </p:sp>
      <p:sp>
        <p:nvSpPr>
          <p:cNvPr id="6" name="Text 3"/>
          <p:cNvSpPr/>
          <p:nvPr/>
        </p:nvSpPr>
        <p:spPr>
          <a:xfrm>
            <a:off x="2584371" y="3381851"/>
            <a:ext cx="2691051" cy="694373"/>
          </a:xfrm>
          <a:prstGeom prst="rect">
            <a:avLst/>
          </a:prstGeom>
          <a:noFill/>
          <a:ln/>
        </p:spPr>
        <p:txBody>
          <a:bodyPr wrap="square" rtlCol="0" anchor="t"/>
          <a:lstStyle/>
          <a:p>
            <a:pPr indent="0" marL="0">
              <a:lnSpc>
                <a:spcPts val="2734"/>
              </a:lnSpc>
              <a:buNone/>
            </a:pPr>
            <a:r>
              <a:rPr lang="en-US" sz="2187" b="1" spc="-44" kern="0" dirty="0">
                <a:solidFill>
                  <a:srgbClr val="272525"/>
                </a:solidFill>
                <a:latin typeface="adonis-web" pitchFamily="34" charset="0"/>
                <a:ea typeface="adonis-web" pitchFamily="34" charset="-122"/>
                <a:cs typeface="adonis-web" pitchFamily="34" charset="-120"/>
              </a:rPr>
              <a:t>Factors that Contribute to Air Pollution</a:t>
            </a:r>
            <a:endParaRPr lang="en-US" sz="2187" dirty="0"/>
          </a:p>
        </p:txBody>
      </p:sp>
      <p:sp>
        <p:nvSpPr>
          <p:cNvPr id="7" name="Text 4"/>
          <p:cNvSpPr/>
          <p:nvPr/>
        </p:nvSpPr>
        <p:spPr>
          <a:xfrm>
            <a:off x="2584371" y="4209455"/>
            <a:ext cx="2691051" cy="1777008"/>
          </a:xfrm>
          <a:prstGeom prst="rect">
            <a:avLst/>
          </a:prstGeom>
          <a:noFill/>
          <a:ln/>
        </p:spPr>
        <p:txBody>
          <a:bodyPr wrap="square" rtlCol="0" anchor="t"/>
          <a:lstStyle/>
          <a:p>
            <a:pPr indent="0" marL="0">
              <a:lnSpc>
                <a:spcPts val="2799"/>
              </a:lnSpc>
              <a:buNone/>
            </a:pPr>
            <a:r>
              <a:rPr lang="en-US" sz="1750" spc="-35" kern="0" dirty="0">
                <a:solidFill>
                  <a:srgbClr val="272525"/>
                </a:solidFill>
                <a:latin typeface="Source Sans Pro" pitchFamily="34" charset="0"/>
                <a:ea typeface="Source Sans Pro" pitchFamily="34" charset="-122"/>
                <a:cs typeface="Source Sans Pro" pitchFamily="34" charset="-120"/>
              </a:rPr>
              <a:t>We'll dive into the various factors that contribute to air pollution, such as industrial emissions, vehicle exhaust, and agricultural practices.</a:t>
            </a:r>
            <a:endParaRPr lang="en-US" sz="1750" dirty="0"/>
          </a:p>
        </p:txBody>
      </p:sp>
      <p:sp>
        <p:nvSpPr>
          <p:cNvPr id="8" name="Shape 5"/>
          <p:cNvSpPr/>
          <p:nvPr/>
        </p:nvSpPr>
        <p:spPr>
          <a:xfrm>
            <a:off x="5733574" y="3145869"/>
            <a:ext cx="3163014" cy="3076575"/>
          </a:xfrm>
          <a:prstGeom prst="roundRect">
            <a:avLst>
              <a:gd name="adj" fmla="val 3250"/>
            </a:avLst>
          </a:prstGeom>
          <a:solidFill>
            <a:srgbClr val="EBD0FB"/>
          </a:solidFill>
          <a:ln w="13811">
            <a:solidFill>
              <a:srgbClr val="D7A1F7"/>
            </a:solidFill>
            <a:prstDash val="solid"/>
          </a:ln>
        </p:spPr>
      </p:sp>
      <p:sp>
        <p:nvSpPr>
          <p:cNvPr id="9" name="Text 6"/>
          <p:cNvSpPr/>
          <p:nvPr/>
        </p:nvSpPr>
        <p:spPr>
          <a:xfrm>
            <a:off x="5969556" y="3381851"/>
            <a:ext cx="2691051" cy="694373"/>
          </a:xfrm>
          <a:prstGeom prst="rect">
            <a:avLst/>
          </a:prstGeom>
          <a:noFill/>
          <a:ln/>
        </p:spPr>
        <p:txBody>
          <a:bodyPr wrap="square" rtlCol="0" anchor="t"/>
          <a:lstStyle/>
          <a:p>
            <a:pPr indent="0" marL="0">
              <a:lnSpc>
                <a:spcPts val="2734"/>
              </a:lnSpc>
              <a:buNone/>
            </a:pPr>
            <a:r>
              <a:rPr lang="en-US" sz="2187" b="1" spc="-44" kern="0" dirty="0">
                <a:solidFill>
                  <a:srgbClr val="272525"/>
                </a:solidFill>
                <a:latin typeface="adonis-web" pitchFamily="34" charset="0"/>
                <a:ea typeface="adonis-web" pitchFamily="34" charset="-122"/>
                <a:cs typeface="adonis-web" pitchFamily="34" charset="-120"/>
              </a:rPr>
              <a:t>Sources of Air Pollution</a:t>
            </a:r>
            <a:endParaRPr lang="en-US" sz="2187" dirty="0"/>
          </a:p>
        </p:txBody>
      </p:sp>
      <p:sp>
        <p:nvSpPr>
          <p:cNvPr id="10" name="Text 7"/>
          <p:cNvSpPr/>
          <p:nvPr/>
        </p:nvSpPr>
        <p:spPr>
          <a:xfrm>
            <a:off x="5969556" y="4209455"/>
            <a:ext cx="2691051" cy="1777008"/>
          </a:xfrm>
          <a:prstGeom prst="rect">
            <a:avLst/>
          </a:prstGeom>
          <a:noFill/>
          <a:ln/>
        </p:spPr>
        <p:txBody>
          <a:bodyPr wrap="square" rtlCol="0" anchor="t"/>
          <a:lstStyle/>
          <a:p>
            <a:pPr indent="0" marL="0">
              <a:lnSpc>
                <a:spcPts val="2799"/>
              </a:lnSpc>
              <a:buNone/>
            </a:pPr>
            <a:r>
              <a:rPr lang="en-US" sz="1750" spc="-35" kern="0" dirty="0">
                <a:solidFill>
                  <a:srgbClr val="272525"/>
                </a:solidFill>
                <a:latin typeface="Source Sans Pro" pitchFamily="34" charset="0"/>
                <a:ea typeface="Source Sans Pro" pitchFamily="34" charset="-122"/>
                <a:cs typeface="Source Sans Pro" pitchFamily="34" charset="-120"/>
              </a:rPr>
              <a:t>Explore the different sources of air pollution, including pollutants released by natural processes and human activities.</a:t>
            </a:r>
            <a:endParaRPr lang="en-US" sz="1750" dirty="0"/>
          </a:p>
        </p:txBody>
      </p:sp>
      <p:sp>
        <p:nvSpPr>
          <p:cNvPr id="11" name="Shape 8"/>
          <p:cNvSpPr/>
          <p:nvPr/>
        </p:nvSpPr>
        <p:spPr>
          <a:xfrm>
            <a:off x="9118759" y="3145869"/>
            <a:ext cx="3163014" cy="3076575"/>
          </a:xfrm>
          <a:prstGeom prst="roundRect">
            <a:avLst>
              <a:gd name="adj" fmla="val 3250"/>
            </a:avLst>
          </a:prstGeom>
          <a:solidFill>
            <a:srgbClr val="EBD0FB"/>
          </a:solidFill>
          <a:ln w="13811">
            <a:solidFill>
              <a:srgbClr val="D7A1F7"/>
            </a:solidFill>
            <a:prstDash val="solid"/>
          </a:ln>
        </p:spPr>
      </p:sp>
      <p:sp>
        <p:nvSpPr>
          <p:cNvPr id="12" name="Text 9"/>
          <p:cNvSpPr/>
          <p:nvPr/>
        </p:nvSpPr>
        <p:spPr>
          <a:xfrm>
            <a:off x="9354741" y="3381851"/>
            <a:ext cx="2691051" cy="694373"/>
          </a:xfrm>
          <a:prstGeom prst="rect">
            <a:avLst/>
          </a:prstGeom>
          <a:noFill/>
          <a:ln/>
        </p:spPr>
        <p:txBody>
          <a:bodyPr wrap="square" rtlCol="0" anchor="t"/>
          <a:lstStyle/>
          <a:p>
            <a:pPr indent="0" marL="0">
              <a:lnSpc>
                <a:spcPts val="2734"/>
              </a:lnSpc>
              <a:buNone/>
            </a:pPr>
            <a:r>
              <a:rPr lang="en-US" sz="2187" b="1" spc="-44" kern="0" dirty="0">
                <a:solidFill>
                  <a:srgbClr val="272525"/>
                </a:solidFill>
                <a:latin typeface="adonis-web" pitchFamily="34" charset="0"/>
                <a:ea typeface="adonis-web" pitchFamily="34" charset="-122"/>
                <a:cs typeface="adonis-web" pitchFamily="34" charset="-120"/>
              </a:rPr>
              <a:t>Impact on Health and Environment</a:t>
            </a:r>
            <a:endParaRPr lang="en-US" sz="2187" dirty="0"/>
          </a:p>
        </p:txBody>
      </p:sp>
      <p:sp>
        <p:nvSpPr>
          <p:cNvPr id="13" name="Text 10"/>
          <p:cNvSpPr/>
          <p:nvPr/>
        </p:nvSpPr>
        <p:spPr>
          <a:xfrm>
            <a:off x="9354741" y="4209455"/>
            <a:ext cx="2691051" cy="1777008"/>
          </a:xfrm>
          <a:prstGeom prst="rect">
            <a:avLst/>
          </a:prstGeom>
          <a:noFill/>
          <a:ln/>
        </p:spPr>
        <p:txBody>
          <a:bodyPr wrap="square" rtlCol="0" anchor="t"/>
          <a:lstStyle/>
          <a:p>
            <a:pPr indent="0" marL="0">
              <a:lnSpc>
                <a:spcPts val="2799"/>
              </a:lnSpc>
              <a:buNone/>
            </a:pPr>
            <a:r>
              <a:rPr lang="en-US" sz="1750" spc="-35" kern="0" dirty="0">
                <a:solidFill>
                  <a:srgbClr val="272525"/>
                </a:solidFill>
                <a:latin typeface="Source Sans Pro" pitchFamily="34" charset="0"/>
                <a:ea typeface="Source Sans Pro" pitchFamily="34" charset="-122"/>
                <a:cs typeface="Source Sans Pro" pitchFamily="34" charset="-120"/>
              </a:rPr>
              <a:t>Discover the detrimental effects of air pollution on human health and its consequences for ecosystems and the environment.</a:t>
            </a:r>
            <a:endParaRPr lang="en-US" sz="1750" dirty="0"/>
          </a:p>
        </p:txBody>
      </p:sp>
      <p:pic>
        <p:nvPicPr>
          <p:cNvPr id="14"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w="13811">
            <a:solidFill>
              <a:srgbClr val="FFFFFF">
                <a:alpha val="64000"/>
              </a:srgbClr>
            </a:solidFill>
            <a:prstDash val="solid"/>
          </a:ln>
        </p:spPr>
      </p:sp>
      <p:pic>
        <p:nvPicPr>
          <p:cNvPr id="4" name="Image 1" descr="preencoded.png">    </p:cNvPr>
          <p:cNvPicPr>
            <a:picLocks noChangeAspect="1"/>
          </p:cNvPicPr>
          <p:nvPr/>
        </p:nvPicPr>
        <p:blipFill>
          <a:blip r:embed="rId2"/>
          <a:stretch>
            <a:fillRect/>
          </a:stretch>
        </p:blipFill>
        <p:spPr>
          <a:xfrm>
            <a:off x="0" y="0"/>
            <a:ext cx="3657600" cy="8229600"/>
          </a:xfrm>
          <a:prstGeom prst="rect">
            <a:avLst/>
          </a:prstGeom>
        </p:spPr>
      </p:pic>
      <p:sp>
        <p:nvSpPr>
          <p:cNvPr id="5" name="Text 1"/>
          <p:cNvSpPr/>
          <p:nvPr/>
        </p:nvSpPr>
        <p:spPr>
          <a:xfrm>
            <a:off x="4490799" y="925473"/>
            <a:ext cx="6432709" cy="694373"/>
          </a:xfrm>
          <a:prstGeom prst="rect">
            <a:avLst/>
          </a:prstGeom>
          <a:noFill/>
          <a:ln/>
        </p:spPr>
        <p:txBody>
          <a:bodyPr wrap="none" rtlCol="0" anchor="t"/>
          <a:lstStyle/>
          <a:p>
            <a:pPr indent="0" marL="0">
              <a:lnSpc>
                <a:spcPts val="5468"/>
              </a:lnSpc>
              <a:buNone/>
            </a:pPr>
            <a:r>
              <a:rPr lang="en-US" sz="4374" b="1" spc="-87" kern="0" dirty="0">
                <a:solidFill>
                  <a:srgbClr val="FF75D3"/>
                </a:solidFill>
                <a:latin typeface="adonis-web" pitchFamily="34" charset="0"/>
                <a:ea typeface="adonis-web" pitchFamily="34" charset="-122"/>
                <a:cs typeface="adonis-web" pitchFamily="34" charset="-120"/>
              </a:rPr>
              <a:t>Predicting Air Quality Index</a:t>
            </a:r>
            <a:endParaRPr lang="en-US" sz="4374" dirty="0"/>
          </a:p>
        </p:txBody>
      </p:sp>
      <p:sp>
        <p:nvSpPr>
          <p:cNvPr id="6" name="Shape 2"/>
          <p:cNvSpPr/>
          <p:nvPr/>
        </p:nvSpPr>
        <p:spPr>
          <a:xfrm>
            <a:off x="4801910" y="1953101"/>
            <a:ext cx="44410" cy="5351026"/>
          </a:xfrm>
          <a:prstGeom prst="roundRect">
            <a:avLst>
              <a:gd name="adj" fmla="val 225151"/>
            </a:avLst>
          </a:prstGeom>
          <a:solidFill>
            <a:srgbClr val="D7A1F7"/>
          </a:solidFill>
          <a:ln/>
        </p:spPr>
      </p:sp>
      <p:sp>
        <p:nvSpPr>
          <p:cNvPr id="7" name="Shape 3"/>
          <p:cNvSpPr/>
          <p:nvPr/>
        </p:nvSpPr>
        <p:spPr>
          <a:xfrm>
            <a:off x="5074027" y="2354401"/>
            <a:ext cx="777597" cy="44410"/>
          </a:xfrm>
          <a:prstGeom prst="roundRect">
            <a:avLst>
              <a:gd name="adj" fmla="val 225151"/>
            </a:avLst>
          </a:prstGeom>
          <a:solidFill>
            <a:srgbClr val="D7A1F7"/>
          </a:solidFill>
          <a:ln/>
        </p:spPr>
      </p:sp>
      <p:sp>
        <p:nvSpPr>
          <p:cNvPr id="8" name="Shape 4"/>
          <p:cNvSpPr/>
          <p:nvPr/>
        </p:nvSpPr>
        <p:spPr>
          <a:xfrm>
            <a:off x="4574084" y="2126694"/>
            <a:ext cx="499943" cy="499943"/>
          </a:xfrm>
          <a:prstGeom prst="roundRect">
            <a:avLst>
              <a:gd name="adj" fmla="val 20000"/>
            </a:avLst>
          </a:prstGeom>
          <a:solidFill>
            <a:srgbClr val="EBD0FB"/>
          </a:solidFill>
          <a:ln w="13811">
            <a:solidFill>
              <a:srgbClr val="D7A1F7"/>
            </a:solidFill>
            <a:prstDash val="solid"/>
          </a:ln>
        </p:spPr>
      </p:sp>
      <p:sp>
        <p:nvSpPr>
          <p:cNvPr id="9" name="Text 5"/>
          <p:cNvSpPr/>
          <p:nvPr/>
        </p:nvSpPr>
        <p:spPr>
          <a:xfrm>
            <a:off x="4732080" y="2168366"/>
            <a:ext cx="183952" cy="416481"/>
          </a:xfrm>
          <a:prstGeom prst="rect">
            <a:avLst/>
          </a:prstGeom>
          <a:noFill/>
          <a:ln/>
        </p:spPr>
        <p:txBody>
          <a:bodyPr wrap="none" rtlCol="0" anchor="t"/>
          <a:lstStyle/>
          <a:p>
            <a:pPr algn="ctr" indent="0" marL="0">
              <a:lnSpc>
                <a:spcPts val="3281"/>
              </a:lnSpc>
              <a:buNone/>
            </a:pPr>
            <a:r>
              <a:rPr lang="en-US" sz="2624" b="1" spc="-52" kern="0" dirty="0">
                <a:solidFill>
                  <a:srgbClr val="272525"/>
                </a:solidFill>
                <a:latin typeface="adonis-web" pitchFamily="34" charset="0"/>
                <a:ea typeface="adonis-web" pitchFamily="34" charset="-122"/>
                <a:cs typeface="adonis-web" pitchFamily="34" charset="-120"/>
              </a:rPr>
              <a:t>1</a:t>
            </a:r>
            <a:endParaRPr lang="en-US" sz="2624" dirty="0"/>
          </a:p>
        </p:txBody>
      </p:sp>
      <p:sp>
        <p:nvSpPr>
          <p:cNvPr id="10" name="Text 6"/>
          <p:cNvSpPr/>
          <p:nvPr/>
        </p:nvSpPr>
        <p:spPr>
          <a:xfrm>
            <a:off x="6046113" y="2175272"/>
            <a:ext cx="4139327" cy="347186"/>
          </a:xfrm>
          <a:prstGeom prst="rect">
            <a:avLst/>
          </a:prstGeom>
          <a:noFill/>
          <a:ln/>
        </p:spPr>
        <p:txBody>
          <a:bodyPr wrap="none" rtlCol="0" anchor="t"/>
          <a:lstStyle/>
          <a:p>
            <a:pPr algn="l" indent="0" marL="0">
              <a:lnSpc>
                <a:spcPts val="2734"/>
              </a:lnSpc>
              <a:buNone/>
            </a:pPr>
            <a:r>
              <a:rPr lang="en-US" sz="2187" b="1" spc="-44" kern="0" dirty="0">
                <a:solidFill>
                  <a:srgbClr val="272525"/>
                </a:solidFill>
                <a:latin typeface="adonis-web" pitchFamily="34" charset="0"/>
                <a:ea typeface="adonis-web" pitchFamily="34" charset="-122"/>
                <a:cs typeface="adonis-web" pitchFamily="34" charset="-120"/>
              </a:rPr>
              <a:t>Data Analysis and Machine Learning</a:t>
            </a:r>
            <a:endParaRPr lang="en-US" sz="2187" dirty="0"/>
          </a:p>
        </p:txBody>
      </p:sp>
      <p:sp>
        <p:nvSpPr>
          <p:cNvPr id="11" name="Text 7"/>
          <p:cNvSpPr/>
          <p:nvPr/>
        </p:nvSpPr>
        <p:spPr>
          <a:xfrm>
            <a:off x="6046113" y="2655689"/>
            <a:ext cx="7751088" cy="710803"/>
          </a:xfrm>
          <a:prstGeom prst="rect">
            <a:avLst/>
          </a:prstGeom>
          <a:noFill/>
          <a:ln/>
        </p:spPr>
        <p:txBody>
          <a:bodyPr wrap="square" rtlCol="0" anchor="t"/>
          <a:lstStyle/>
          <a:p>
            <a:pPr algn="l" indent="0" marL="0">
              <a:lnSpc>
                <a:spcPts val="2799"/>
              </a:lnSpc>
              <a:buNone/>
            </a:pPr>
            <a:r>
              <a:rPr lang="en-US" sz="1750" spc="-35" kern="0" dirty="0">
                <a:solidFill>
                  <a:srgbClr val="272525"/>
                </a:solidFill>
                <a:latin typeface="Source Sans Pro" pitchFamily="34" charset="0"/>
                <a:ea typeface="Source Sans Pro" pitchFamily="34" charset="-122"/>
                <a:cs typeface="Source Sans Pro" pitchFamily="34" charset="-120"/>
              </a:rPr>
              <a:t>Learn about the basics of data analysis and machine learning techniques that are employed in predicting the Air Quality Index.</a:t>
            </a:r>
            <a:endParaRPr lang="en-US" sz="1750" dirty="0"/>
          </a:p>
        </p:txBody>
      </p:sp>
      <p:sp>
        <p:nvSpPr>
          <p:cNvPr id="12" name="Shape 8"/>
          <p:cNvSpPr/>
          <p:nvPr/>
        </p:nvSpPr>
        <p:spPr>
          <a:xfrm>
            <a:off x="5074027" y="4212134"/>
            <a:ext cx="777597" cy="44410"/>
          </a:xfrm>
          <a:prstGeom prst="roundRect">
            <a:avLst>
              <a:gd name="adj" fmla="val 225151"/>
            </a:avLst>
          </a:prstGeom>
          <a:solidFill>
            <a:srgbClr val="D7A1F7"/>
          </a:solidFill>
          <a:ln/>
        </p:spPr>
      </p:sp>
      <p:sp>
        <p:nvSpPr>
          <p:cNvPr id="13" name="Shape 9"/>
          <p:cNvSpPr/>
          <p:nvPr/>
        </p:nvSpPr>
        <p:spPr>
          <a:xfrm>
            <a:off x="4574084" y="3984427"/>
            <a:ext cx="499943" cy="499943"/>
          </a:xfrm>
          <a:prstGeom prst="roundRect">
            <a:avLst>
              <a:gd name="adj" fmla="val 20000"/>
            </a:avLst>
          </a:prstGeom>
          <a:solidFill>
            <a:srgbClr val="EBD0FB"/>
          </a:solidFill>
          <a:ln w="13811">
            <a:solidFill>
              <a:srgbClr val="D7A1F7"/>
            </a:solidFill>
            <a:prstDash val="solid"/>
          </a:ln>
        </p:spPr>
      </p:sp>
      <p:sp>
        <p:nvSpPr>
          <p:cNvPr id="14" name="Text 10"/>
          <p:cNvSpPr/>
          <p:nvPr/>
        </p:nvSpPr>
        <p:spPr>
          <a:xfrm>
            <a:off x="4732080" y="4026098"/>
            <a:ext cx="183952" cy="416481"/>
          </a:xfrm>
          <a:prstGeom prst="rect">
            <a:avLst/>
          </a:prstGeom>
          <a:noFill/>
          <a:ln/>
        </p:spPr>
        <p:txBody>
          <a:bodyPr wrap="none" rtlCol="0" anchor="t"/>
          <a:lstStyle/>
          <a:p>
            <a:pPr algn="ctr" indent="0" marL="0">
              <a:lnSpc>
                <a:spcPts val="3281"/>
              </a:lnSpc>
              <a:buNone/>
            </a:pPr>
            <a:r>
              <a:rPr lang="en-US" sz="2624" b="1" spc="-52" kern="0" dirty="0">
                <a:solidFill>
                  <a:srgbClr val="272525"/>
                </a:solidFill>
                <a:latin typeface="adonis-web" pitchFamily="34" charset="0"/>
                <a:ea typeface="adonis-web" pitchFamily="34" charset="-122"/>
                <a:cs typeface="adonis-web" pitchFamily="34" charset="-120"/>
              </a:rPr>
              <a:t>2</a:t>
            </a:r>
            <a:endParaRPr lang="en-US" sz="2624" dirty="0"/>
          </a:p>
        </p:txBody>
      </p:sp>
      <p:sp>
        <p:nvSpPr>
          <p:cNvPr id="15" name="Text 11"/>
          <p:cNvSpPr/>
          <p:nvPr/>
        </p:nvSpPr>
        <p:spPr>
          <a:xfrm>
            <a:off x="6046113" y="4033004"/>
            <a:ext cx="3822859" cy="347186"/>
          </a:xfrm>
          <a:prstGeom prst="rect">
            <a:avLst/>
          </a:prstGeom>
          <a:noFill/>
          <a:ln/>
        </p:spPr>
        <p:txBody>
          <a:bodyPr wrap="none" rtlCol="0" anchor="t"/>
          <a:lstStyle/>
          <a:p>
            <a:pPr algn="l" indent="0" marL="0">
              <a:lnSpc>
                <a:spcPts val="2734"/>
              </a:lnSpc>
              <a:buNone/>
            </a:pPr>
            <a:r>
              <a:rPr lang="en-US" sz="2187" b="1" spc="-44" kern="0" dirty="0">
                <a:solidFill>
                  <a:srgbClr val="272525"/>
                </a:solidFill>
                <a:latin typeface="adonis-web" pitchFamily="34" charset="0"/>
                <a:ea typeface="adonis-web" pitchFamily="34" charset="-122"/>
                <a:cs typeface="adonis-web" pitchFamily="34" charset="-120"/>
              </a:rPr>
              <a:t>Gathering and Preparing the Data</a:t>
            </a:r>
            <a:endParaRPr lang="en-US" sz="2187" dirty="0"/>
          </a:p>
        </p:txBody>
      </p:sp>
      <p:sp>
        <p:nvSpPr>
          <p:cNvPr id="16" name="Text 12"/>
          <p:cNvSpPr/>
          <p:nvPr/>
        </p:nvSpPr>
        <p:spPr>
          <a:xfrm>
            <a:off x="6046113" y="4513421"/>
            <a:ext cx="7751088" cy="710803"/>
          </a:xfrm>
          <a:prstGeom prst="rect">
            <a:avLst/>
          </a:prstGeom>
          <a:noFill/>
          <a:ln/>
        </p:spPr>
        <p:txBody>
          <a:bodyPr wrap="square" rtlCol="0" anchor="t"/>
          <a:lstStyle/>
          <a:p>
            <a:pPr algn="l" indent="0" marL="0">
              <a:lnSpc>
                <a:spcPts val="2799"/>
              </a:lnSpc>
              <a:buNone/>
            </a:pPr>
            <a:r>
              <a:rPr lang="en-US" sz="1750" spc="-35" kern="0" dirty="0">
                <a:solidFill>
                  <a:srgbClr val="272525"/>
                </a:solidFill>
                <a:latin typeface="Source Sans Pro" pitchFamily="34" charset="0"/>
                <a:ea typeface="Source Sans Pro" pitchFamily="34" charset="-122"/>
                <a:cs typeface="Source Sans Pro" pitchFamily="34" charset="-120"/>
              </a:rPr>
              <a:t>Uncover the methods for collecting and preparing the necessary data to build an accurate AQI prediction model.</a:t>
            </a:r>
            <a:endParaRPr lang="en-US" sz="1750" dirty="0"/>
          </a:p>
        </p:txBody>
      </p:sp>
      <p:sp>
        <p:nvSpPr>
          <p:cNvPr id="17" name="Shape 13"/>
          <p:cNvSpPr/>
          <p:nvPr/>
        </p:nvSpPr>
        <p:spPr>
          <a:xfrm>
            <a:off x="5074027" y="6069866"/>
            <a:ext cx="777597" cy="44410"/>
          </a:xfrm>
          <a:prstGeom prst="roundRect">
            <a:avLst>
              <a:gd name="adj" fmla="val 225151"/>
            </a:avLst>
          </a:prstGeom>
          <a:solidFill>
            <a:srgbClr val="D7A1F7"/>
          </a:solidFill>
          <a:ln/>
        </p:spPr>
      </p:sp>
      <p:sp>
        <p:nvSpPr>
          <p:cNvPr id="18" name="Shape 14"/>
          <p:cNvSpPr/>
          <p:nvPr/>
        </p:nvSpPr>
        <p:spPr>
          <a:xfrm>
            <a:off x="4574084" y="5842159"/>
            <a:ext cx="499943" cy="499943"/>
          </a:xfrm>
          <a:prstGeom prst="roundRect">
            <a:avLst>
              <a:gd name="adj" fmla="val 20000"/>
            </a:avLst>
          </a:prstGeom>
          <a:solidFill>
            <a:srgbClr val="EBD0FB"/>
          </a:solidFill>
          <a:ln w="13811">
            <a:solidFill>
              <a:srgbClr val="D7A1F7"/>
            </a:solidFill>
            <a:prstDash val="solid"/>
          </a:ln>
        </p:spPr>
      </p:sp>
      <p:sp>
        <p:nvSpPr>
          <p:cNvPr id="19" name="Text 15"/>
          <p:cNvSpPr/>
          <p:nvPr/>
        </p:nvSpPr>
        <p:spPr>
          <a:xfrm>
            <a:off x="4732080" y="5883831"/>
            <a:ext cx="183952" cy="416481"/>
          </a:xfrm>
          <a:prstGeom prst="rect">
            <a:avLst/>
          </a:prstGeom>
          <a:noFill/>
          <a:ln/>
        </p:spPr>
        <p:txBody>
          <a:bodyPr wrap="none" rtlCol="0" anchor="t"/>
          <a:lstStyle/>
          <a:p>
            <a:pPr algn="ctr" indent="0" marL="0">
              <a:lnSpc>
                <a:spcPts val="3281"/>
              </a:lnSpc>
              <a:buNone/>
            </a:pPr>
            <a:r>
              <a:rPr lang="en-US" sz="2624" b="1" spc="-52" kern="0" dirty="0">
                <a:solidFill>
                  <a:srgbClr val="272525"/>
                </a:solidFill>
                <a:latin typeface="adonis-web" pitchFamily="34" charset="0"/>
                <a:ea typeface="adonis-web" pitchFamily="34" charset="-122"/>
                <a:cs typeface="adonis-web" pitchFamily="34" charset="-120"/>
              </a:rPr>
              <a:t>3</a:t>
            </a:r>
            <a:endParaRPr lang="en-US" sz="2624" dirty="0"/>
          </a:p>
        </p:txBody>
      </p:sp>
      <p:sp>
        <p:nvSpPr>
          <p:cNvPr id="20" name="Text 16"/>
          <p:cNvSpPr/>
          <p:nvPr/>
        </p:nvSpPr>
        <p:spPr>
          <a:xfrm>
            <a:off x="6046113" y="5890736"/>
            <a:ext cx="5143024" cy="347186"/>
          </a:xfrm>
          <a:prstGeom prst="rect">
            <a:avLst/>
          </a:prstGeom>
          <a:noFill/>
          <a:ln/>
        </p:spPr>
        <p:txBody>
          <a:bodyPr wrap="none" rtlCol="0" anchor="t"/>
          <a:lstStyle/>
          <a:p>
            <a:pPr algn="l" indent="0" marL="0">
              <a:lnSpc>
                <a:spcPts val="2734"/>
              </a:lnSpc>
              <a:buNone/>
            </a:pPr>
            <a:r>
              <a:rPr lang="en-US" sz="2187" b="1" spc="-44" kern="0" dirty="0">
                <a:solidFill>
                  <a:srgbClr val="272525"/>
                </a:solidFill>
                <a:latin typeface="adonis-web" pitchFamily="34" charset="0"/>
                <a:ea typeface="adonis-web" pitchFamily="34" charset="-122"/>
                <a:cs typeface="adonis-web" pitchFamily="34" charset="-120"/>
              </a:rPr>
              <a:t>Training and Evaluating the Prediction Model</a:t>
            </a:r>
            <a:endParaRPr lang="en-US" sz="2187" dirty="0"/>
          </a:p>
        </p:txBody>
      </p:sp>
      <p:sp>
        <p:nvSpPr>
          <p:cNvPr id="21" name="Text 17"/>
          <p:cNvSpPr/>
          <p:nvPr/>
        </p:nvSpPr>
        <p:spPr>
          <a:xfrm>
            <a:off x="6046113" y="6371153"/>
            <a:ext cx="7751088" cy="710803"/>
          </a:xfrm>
          <a:prstGeom prst="rect">
            <a:avLst/>
          </a:prstGeom>
          <a:noFill/>
          <a:ln/>
        </p:spPr>
        <p:txBody>
          <a:bodyPr wrap="square" rtlCol="0" anchor="t"/>
          <a:lstStyle/>
          <a:p>
            <a:pPr algn="l" indent="0" marL="0">
              <a:lnSpc>
                <a:spcPts val="2799"/>
              </a:lnSpc>
              <a:buNone/>
            </a:pPr>
            <a:r>
              <a:rPr lang="en-US" sz="1750" spc="-35" kern="0" dirty="0">
                <a:solidFill>
                  <a:srgbClr val="272525"/>
                </a:solidFill>
                <a:latin typeface="Source Sans Pro" pitchFamily="34" charset="0"/>
                <a:ea typeface="Source Sans Pro" pitchFamily="34" charset="-122"/>
                <a:cs typeface="Source Sans Pro" pitchFamily="34" charset="-120"/>
              </a:rPr>
              <a:t>Delve into the training and evaluation process of the model to ensure its effectiveness in predicting the AQI with precision.</a:t>
            </a:r>
            <a:endParaRPr lang="en-US" sz="1750" dirty="0"/>
          </a:p>
        </p:txBody>
      </p:sp>
      <p:pic>
        <p:nvPicPr>
          <p:cNvPr id="22"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w="13811">
            <a:solidFill>
              <a:srgbClr val="FFFFFF">
                <a:alpha val="64000"/>
              </a:srgbClr>
            </a:solidFill>
            <a:prstDash val="solid"/>
          </a:ln>
        </p:spPr>
      </p:sp>
      <p:sp>
        <p:nvSpPr>
          <p:cNvPr id="4" name="Text 1"/>
          <p:cNvSpPr/>
          <p:nvPr/>
        </p:nvSpPr>
        <p:spPr>
          <a:xfrm>
            <a:off x="2348389" y="976074"/>
            <a:ext cx="5879306" cy="694373"/>
          </a:xfrm>
          <a:prstGeom prst="rect">
            <a:avLst/>
          </a:prstGeom>
          <a:noFill/>
          <a:ln/>
        </p:spPr>
        <p:txBody>
          <a:bodyPr wrap="none" rtlCol="0" anchor="t"/>
          <a:lstStyle/>
          <a:p>
            <a:pPr indent="0" marL="0">
              <a:lnSpc>
                <a:spcPts val="5468"/>
              </a:lnSpc>
              <a:buNone/>
            </a:pPr>
            <a:r>
              <a:rPr lang="en-US" sz="4374" b="1" spc="-87" kern="0" dirty="0">
                <a:solidFill>
                  <a:srgbClr val="FF75D3"/>
                </a:solidFill>
                <a:latin typeface="adonis-web" pitchFamily="34" charset="0"/>
                <a:ea typeface="adonis-web" pitchFamily="34" charset="-122"/>
                <a:cs typeface="adonis-web" pitchFamily="34" charset="-120"/>
              </a:rPr>
              <a:t>Benefits and Applications</a:t>
            </a:r>
            <a:endParaRPr lang="en-US" sz="4374" dirty="0"/>
          </a:p>
        </p:txBody>
      </p:sp>
      <p:pic>
        <p:nvPicPr>
          <p:cNvPr id="5" name="Image 1" descr="preencoded.png">    </p:cNvPr>
          <p:cNvPicPr>
            <a:picLocks noChangeAspect="1"/>
          </p:cNvPicPr>
          <p:nvPr/>
        </p:nvPicPr>
        <p:blipFill>
          <a:blip r:embed="rId2"/>
          <a:stretch>
            <a:fillRect/>
          </a:stretch>
        </p:blipFill>
        <p:spPr>
          <a:xfrm>
            <a:off x="2348389" y="2114788"/>
            <a:ext cx="3088958" cy="1909048"/>
          </a:xfrm>
          <a:prstGeom prst="rect">
            <a:avLst/>
          </a:prstGeom>
        </p:spPr>
      </p:pic>
      <p:sp>
        <p:nvSpPr>
          <p:cNvPr id="6" name="Text 2"/>
          <p:cNvSpPr/>
          <p:nvPr/>
        </p:nvSpPr>
        <p:spPr>
          <a:xfrm>
            <a:off x="2348389" y="4301490"/>
            <a:ext cx="3088958" cy="694373"/>
          </a:xfrm>
          <a:prstGeom prst="rect">
            <a:avLst/>
          </a:prstGeom>
          <a:noFill/>
          <a:ln/>
        </p:spPr>
        <p:txBody>
          <a:bodyPr wrap="square" rtlCol="0" anchor="t"/>
          <a:lstStyle/>
          <a:p>
            <a:pPr algn="l" indent="0" marL="0">
              <a:lnSpc>
                <a:spcPts val="2734"/>
              </a:lnSpc>
              <a:buNone/>
            </a:pPr>
            <a:r>
              <a:rPr lang="en-US" sz="2187" b="1" spc="-44" kern="0" dirty="0">
                <a:solidFill>
                  <a:srgbClr val="FF75D3"/>
                </a:solidFill>
                <a:latin typeface="adonis-web" pitchFamily="34" charset="0"/>
                <a:ea typeface="adonis-web" pitchFamily="34" charset="-122"/>
                <a:cs typeface="adonis-web" pitchFamily="34" charset="-120"/>
              </a:rPr>
              <a:t>Importance of Predicting AQI</a:t>
            </a:r>
            <a:endParaRPr lang="en-US" sz="2187" dirty="0"/>
          </a:p>
        </p:txBody>
      </p:sp>
      <p:sp>
        <p:nvSpPr>
          <p:cNvPr id="7" name="Text 3"/>
          <p:cNvSpPr/>
          <p:nvPr/>
        </p:nvSpPr>
        <p:spPr>
          <a:xfrm>
            <a:off x="2348389" y="5129093"/>
            <a:ext cx="3088958" cy="1777008"/>
          </a:xfrm>
          <a:prstGeom prst="rect">
            <a:avLst/>
          </a:prstGeom>
          <a:noFill/>
          <a:ln/>
        </p:spPr>
        <p:txBody>
          <a:bodyPr wrap="square" rtlCol="0" anchor="t"/>
          <a:lstStyle/>
          <a:p>
            <a:pPr algn="l" indent="0" marL="0">
              <a:lnSpc>
                <a:spcPts val="2799"/>
              </a:lnSpc>
              <a:buNone/>
            </a:pPr>
            <a:r>
              <a:rPr lang="en-US" sz="1750" spc="-35" kern="0" dirty="0">
                <a:solidFill>
                  <a:srgbClr val="272525"/>
                </a:solidFill>
                <a:latin typeface="Source Sans Pro" pitchFamily="34" charset="0"/>
                <a:ea typeface="Source Sans Pro" pitchFamily="34" charset="-122"/>
                <a:cs typeface="Source Sans Pro" pitchFamily="34" charset="-120"/>
              </a:rPr>
              <a:t>Explore the significance of predicting the AQI, including proactive urban planning and health advisories for vulnerable communities.</a:t>
            </a:r>
            <a:endParaRPr lang="en-US" sz="1750" dirty="0"/>
          </a:p>
        </p:txBody>
      </p:sp>
      <p:pic>
        <p:nvPicPr>
          <p:cNvPr id="8" name="Image 2" descr="preencoded.png">    </p:cNvPr>
          <p:cNvPicPr>
            <a:picLocks noChangeAspect="1"/>
          </p:cNvPicPr>
          <p:nvPr/>
        </p:nvPicPr>
        <p:blipFill>
          <a:blip r:embed="rId3"/>
          <a:stretch>
            <a:fillRect/>
          </a:stretch>
        </p:blipFill>
        <p:spPr>
          <a:xfrm>
            <a:off x="5770602" y="2114788"/>
            <a:ext cx="3088958" cy="1909048"/>
          </a:xfrm>
          <a:prstGeom prst="rect">
            <a:avLst/>
          </a:prstGeom>
        </p:spPr>
      </p:pic>
      <p:sp>
        <p:nvSpPr>
          <p:cNvPr id="9" name="Text 4"/>
          <p:cNvSpPr/>
          <p:nvPr/>
        </p:nvSpPr>
        <p:spPr>
          <a:xfrm>
            <a:off x="5770602" y="4301490"/>
            <a:ext cx="3088958" cy="694373"/>
          </a:xfrm>
          <a:prstGeom prst="rect">
            <a:avLst/>
          </a:prstGeom>
          <a:noFill/>
          <a:ln/>
        </p:spPr>
        <p:txBody>
          <a:bodyPr wrap="square" rtlCol="0" anchor="t"/>
          <a:lstStyle/>
          <a:p>
            <a:pPr algn="l" indent="0" marL="0">
              <a:lnSpc>
                <a:spcPts val="2734"/>
              </a:lnSpc>
              <a:buNone/>
            </a:pPr>
            <a:r>
              <a:rPr lang="en-US" sz="2187" b="1" spc="-44" kern="0" dirty="0">
                <a:solidFill>
                  <a:srgbClr val="FF75D3"/>
                </a:solidFill>
                <a:latin typeface="adonis-web" pitchFamily="34" charset="0"/>
                <a:ea typeface="adonis-web" pitchFamily="34" charset="-122"/>
                <a:cs typeface="adonis-web" pitchFamily="34" charset="-120"/>
              </a:rPr>
              <a:t>Use Cases for AQI Prediction</a:t>
            </a:r>
            <a:endParaRPr lang="en-US" sz="2187" dirty="0"/>
          </a:p>
        </p:txBody>
      </p:sp>
      <p:sp>
        <p:nvSpPr>
          <p:cNvPr id="10" name="Text 5"/>
          <p:cNvSpPr/>
          <p:nvPr/>
        </p:nvSpPr>
        <p:spPr>
          <a:xfrm>
            <a:off x="5770602" y="5129093"/>
            <a:ext cx="3088958" cy="1421606"/>
          </a:xfrm>
          <a:prstGeom prst="rect">
            <a:avLst/>
          </a:prstGeom>
          <a:noFill/>
          <a:ln/>
        </p:spPr>
        <p:txBody>
          <a:bodyPr wrap="square" rtlCol="0" anchor="t"/>
          <a:lstStyle/>
          <a:p>
            <a:pPr algn="l" indent="0" marL="0">
              <a:lnSpc>
                <a:spcPts val="2799"/>
              </a:lnSpc>
              <a:buNone/>
            </a:pPr>
            <a:r>
              <a:rPr lang="en-US" sz="1750" spc="-35" kern="0" dirty="0">
                <a:solidFill>
                  <a:srgbClr val="272525"/>
                </a:solidFill>
                <a:latin typeface="Source Sans Pro" pitchFamily="34" charset="0"/>
                <a:ea typeface="Source Sans Pro" pitchFamily="34" charset="-122"/>
                <a:cs typeface="Source Sans Pro" pitchFamily="34" charset="-120"/>
              </a:rPr>
              <a:t>Discover the diverse applications of AQI predictions in different sectors, such as agriculture, transportation, and public health.</a:t>
            </a:r>
            <a:endParaRPr lang="en-US" sz="1750" dirty="0"/>
          </a:p>
        </p:txBody>
      </p:sp>
      <p:pic>
        <p:nvPicPr>
          <p:cNvPr id="11" name="Image 3" descr="preencoded.png">    </p:cNvPr>
          <p:cNvPicPr>
            <a:picLocks noChangeAspect="1"/>
          </p:cNvPicPr>
          <p:nvPr/>
        </p:nvPicPr>
        <p:blipFill>
          <a:blip r:embed="rId4"/>
          <a:stretch>
            <a:fillRect/>
          </a:stretch>
        </p:blipFill>
        <p:spPr>
          <a:xfrm>
            <a:off x="9192816" y="2114788"/>
            <a:ext cx="3089077" cy="1909167"/>
          </a:xfrm>
          <a:prstGeom prst="rect">
            <a:avLst/>
          </a:prstGeom>
        </p:spPr>
      </p:pic>
      <p:sp>
        <p:nvSpPr>
          <p:cNvPr id="12" name="Text 6"/>
          <p:cNvSpPr/>
          <p:nvPr/>
        </p:nvSpPr>
        <p:spPr>
          <a:xfrm>
            <a:off x="9192816" y="4301609"/>
            <a:ext cx="3089077" cy="1041559"/>
          </a:xfrm>
          <a:prstGeom prst="rect">
            <a:avLst/>
          </a:prstGeom>
          <a:noFill/>
          <a:ln/>
        </p:spPr>
        <p:txBody>
          <a:bodyPr wrap="square" rtlCol="0" anchor="t"/>
          <a:lstStyle/>
          <a:p>
            <a:pPr algn="l" indent="0" marL="0">
              <a:lnSpc>
                <a:spcPts val="2734"/>
              </a:lnSpc>
              <a:buNone/>
            </a:pPr>
            <a:r>
              <a:rPr lang="en-US" sz="2187" b="1" spc="-44" kern="0" dirty="0">
                <a:solidFill>
                  <a:srgbClr val="FF75D3"/>
                </a:solidFill>
                <a:latin typeface="adonis-web" pitchFamily="34" charset="0"/>
                <a:ea typeface="adonis-web" pitchFamily="34" charset="-122"/>
                <a:cs typeface="adonis-web" pitchFamily="34" charset="-120"/>
              </a:rPr>
              <a:t>Potential Benefits of Accurate Prediction Models</a:t>
            </a:r>
            <a:endParaRPr lang="en-US" sz="2187" dirty="0"/>
          </a:p>
        </p:txBody>
      </p:sp>
      <p:sp>
        <p:nvSpPr>
          <p:cNvPr id="13" name="Text 7"/>
          <p:cNvSpPr/>
          <p:nvPr/>
        </p:nvSpPr>
        <p:spPr>
          <a:xfrm>
            <a:off x="9192816" y="5476399"/>
            <a:ext cx="3089077" cy="1777008"/>
          </a:xfrm>
          <a:prstGeom prst="rect">
            <a:avLst/>
          </a:prstGeom>
          <a:noFill/>
          <a:ln/>
        </p:spPr>
        <p:txBody>
          <a:bodyPr wrap="square" rtlCol="0" anchor="t"/>
          <a:lstStyle/>
          <a:p>
            <a:pPr algn="l" indent="0" marL="0">
              <a:lnSpc>
                <a:spcPts val="2799"/>
              </a:lnSpc>
              <a:buNone/>
            </a:pPr>
            <a:r>
              <a:rPr lang="en-US" sz="1750" spc="-35" kern="0" dirty="0">
                <a:solidFill>
                  <a:srgbClr val="272525"/>
                </a:solidFill>
                <a:latin typeface="Source Sans Pro" pitchFamily="34" charset="0"/>
                <a:ea typeface="Source Sans Pro" pitchFamily="34" charset="-122"/>
                <a:cs typeface="Source Sans Pro" pitchFamily="34" charset="-120"/>
              </a:rPr>
              <a:t>Learn about the positive impacts of precise AQI predictions and their potential to promote healthier lifestyles and reduce adverse effects on the environment.</a:t>
            </a:r>
            <a:endParaRPr lang="en-US" sz="1750" dirty="0"/>
          </a:p>
        </p:txBody>
      </p:sp>
      <p:pic>
        <p:nvPicPr>
          <p:cNvPr id="14" name="Image 4" descr="preencoded.png">
            <a:hlinkClick r:id="rId6" tooltip=""/>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w="13811">
            <a:solidFill>
              <a:srgbClr val="FFFFFF">
                <a:alpha val="64000"/>
              </a:srgbClr>
            </a:solidFill>
            <a:prstDash val="solid"/>
          </a:ln>
        </p:spPr>
      </p:sp>
      <p:pic>
        <p:nvPicPr>
          <p:cNvPr id="4" name="Image 1" descr="preencoded.png">    </p:cNvPr>
          <p:cNvPicPr>
            <a:picLocks noChangeAspect="1"/>
          </p:cNvPicPr>
          <p:nvPr/>
        </p:nvPicPr>
        <p:blipFill>
          <a:blip r:embed="rId2"/>
          <a:stretch>
            <a:fillRect/>
          </a:stretch>
        </p:blipFill>
        <p:spPr>
          <a:xfrm>
            <a:off x="10972800" y="0"/>
            <a:ext cx="3657600" cy="8229600"/>
          </a:xfrm>
          <a:prstGeom prst="rect">
            <a:avLst/>
          </a:prstGeom>
        </p:spPr>
      </p:pic>
      <p:sp>
        <p:nvSpPr>
          <p:cNvPr id="5" name="Text 1"/>
          <p:cNvSpPr/>
          <p:nvPr/>
        </p:nvSpPr>
        <p:spPr>
          <a:xfrm>
            <a:off x="833199" y="1519714"/>
            <a:ext cx="6203394" cy="694373"/>
          </a:xfrm>
          <a:prstGeom prst="rect">
            <a:avLst/>
          </a:prstGeom>
          <a:noFill/>
          <a:ln/>
        </p:spPr>
        <p:txBody>
          <a:bodyPr wrap="none" rtlCol="0" anchor="t"/>
          <a:lstStyle/>
          <a:p>
            <a:pPr indent="0" marL="0">
              <a:lnSpc>
                <a:spcPts val="5468"/>
              </a:lnSpc>
              <a:buNone/>
            </a:pPr>
            <a:r>
              <a:rPr lang="en-US" sz="4374" b="1" spc="-87" kern="0" dirty="0">
                <a:solidFill>
                  <a:srgbClr val="FF75D3"/>
                </a:solidFill>
                <a:latin typeface="adonis-web" pitchFamily="34" charset="0"/>
                <a:ea typeface="adonis-web" pitchFamily="34" charset="-122"/>
                <a:cs typeface="adonis-web" pitchFamily="34" charset="-120"/>
              </a:rPr>
              <a:t>Challenges and Limitations</a:t>
            </a:r>
            <a:endParaRPr lang="en-US" sz="4374" dirty="0"/>
          </a:p>
        </p:txBody>
      </p:sp>
      <p:sp>
        <p:nvSpPr>
          <p:cNvPr id="6" name="Shape 2"/>
          <p:cNvSpPr/>
          <p:nvPr/>
        </p:nvSpPr>
        <p:spPr>
          <a:xfrm>
            <a:off x="833199" y="2720935"/>
            <a:ext cx="499943" cy="499943"/>
          </a:xfrm>
          <a:prstGeom prst="roundRect">
            <a:avLst>
              <a:gd name="adj" fmla="val 20000"/>
            </a:avLst>
          </a:prstGeom>
          <a:solidFill>
            <a:srgbClr val="EBD0FB"/>
          </a:solidFill>
          <a:ln w="13811">
            <a:solidFill>
              <a:srgbClr val="D7A1F7"/>
            </a:solidFill>
            <a:prstDash val="solid"/>
          </a:ln>
        </p:spPr>
      </p:sp>
      <p:sp>
        <p:nvSpPr>
          <p:cNvPr id="7" name="Text 3"/>
          <p:cNvSpPr/>
          <p:nvPr/>
        </p:nvSpPr>
        <p:spPr>
          <a:xfrm>
            <a:off x="991195" y="2762607"/>
            <a:ext cx="183952" cy="416481"/>
          </a:xfrm>
          <a:prstGeom prst="rect">
            <a:avLst/>
          </a:prstGeom>
          <a:noFill/>
          <a:ln/>
        </p:spPr>
        <p:txBody>
          <a:bodyPr wrap="none" rtlCol="0" anchor="t"/>
          <a:lstStyle/>
          <a:p>
            <a:pPr algn="ctr" indent="0" marL="0">
              <a:lnSpc>
                <a:spcPts val="3281"/>
              </a:lnSpc>
              <a:buNone/>
            </a:pPr>
            <a:r>
              <a:rPr lang="en-US" sz="2624" b="1" spc="-52" kern="0" dirty="0">
                <a:solidFill>
                  <a:srgbClr val="272525"/>
                </a:solidFill>
                <a:latin typeface="adonis-web" pitchFamily="34" charset="0"/>
                <a:ea typeface="adonis-web" pitchFamily="34" charset="-122"/>
                <a:cs typeface="adonis-web" pitchFamily="34" charset="-120"/>
              </a:rPr>
              <a:t>1</a:t>
            </a:r>
            <a:endParaRPr lang="en-US" sz="2624" dirty="0"/>
          </a:p>
        </p:txBody>
      </p:sp>
      <p:sp>
        <p:nvSpPr>
          <p:cNvPr id="8" name="Text 4"/>
          <p:cNvSpPr/>
          <p:nvPr/>
        </p:nvSpPr>
        <p:spPr>
          <a:xfrm>
            <a:off x="1555313" y="2797254"/>
            <a:ext cx="3657243" cy="347186"/>
          </a:xfrm>
          <a:prstGeom prst="rect">
            <a:avLst/>
          </a:prstGeom>
          <a:noFill/>
          <a:ln/>
        </p:spPr>
        <p:txBody>
          <a:bodyPr wrap="none" rtlCol="0" anchor="t"/>
          <a:lstStyle/>
          <a:p>
            <a:pPr indent="0" marL="0">
              <a:lnSpc>
                <a:spcPts val="2734"/>
              </a:lnSpc>
              <a:buNone/>
            </a:pPr>
            <a:r>
              <a:rPr lang="en-US" sz="2187" b="1" spc="-44" kern="0" dirty="0">
                <a:solidFill>
                  <a:srgbClr val="272525"/>
                </a:solidFill>
                <a:latin typeface="adonis-web" pitchFamily="34" charset="0"/>
                <a:ea typeface="adonis-web" pitchFamily="34" charset="-122"/>
                <a:cs typeface="adonis-web" pitchFamily="34" charset="-120"/>
              </a:rPr>
              <a:t>Data Limitations and Availability</a:t>
            </a:r>
            <a:endParaRPr lang="en-US" sz="2187" dirty="0"/>
          </a:p>
        </p:txBody>
      </p:sp>
      <p:sp>
        <p:nvSpPr>
          <p:cNvPr id="9" name="Text 5"/>
          <p:cNvSpPr/>
          <p:nvPr/>
        </p:nvSpPr>
        <p:spPr>
          <a:xfrm>
            <a:off x="1555313" y="3277672"/>
            <a:ext cx="3820001" cy="1421606"/>
          </a:xfrm>
          <a:prstGeom prst="rect">
            <a:avLst/>
          </a:prstGeom>
          <a:noFill/>
          <a:ln/>
        </p:spPr>
        <p:txBody>
          <a:bodyPr wrap="square" rtlCol="0" anchor="t"/>
          <a:lstStyle/>
          <a:p>
            <a:pPr indent="0" marL="0">
              <a:lnSpc>
                <a:spcPts val="2799"/>
              </a:lnSpc>
              <a:buNone/>
            </a:pPr>
            <a:r>
              <a:rPr lang="en-US" sz="1750" spc="-35" kern="0" dirty="0">
                <a:solidFill>
                  <a:srgbClr val="272525"/>
                </a:solidFill>
                <a:latin typeface="Source Sans Pro" pitchFamily="34" charset="0"/>
                <a:ea typeface="Source Sans Pro" pitchFamily="34" charset="-122"/>
                <a:cs typeface="Source Sans Pro" pitchFamily="34" charset="-120"/>
              </a:rPr>
              <a:t>Explore the challenges posed by limited data availability and the need for better data collection and maintenance for accurate predictions.</a:t>
            </a:r>
            <a:endParaRPr lang="en-US" sz="1750" dirty="0"/>
          </a:p>
        </p:txBody>
      </p:sp>
      <p:sp>
        <p:nvSpPr>
          <p:cNvPr id="10" name="Shape 6"/>
          <p:cNvSpPr/>
          <p:nvPr/>
        </p:nvSpPr>
        <p:spPr>
          <a:xfrm>
            <a:off x="5597485" y="2720935"/>
            <a:ext cx="499943" cy="499943"/>
          </a:xfrm>
          <a:prstGeom prst="roundRect">
            <a:avLst>
              <a:gd name="adj" fmla="val 20000"/>
            </a:avLst>
          </a:prstGeom>
          <a:solidFill>
            <a:srgbClr val="EBD0FB"/>
          </a:solidFill>
          <a:ln w="13811">
            <a:solidFill>
              <a:srgbClr val="D7A1F7"/>
            </a:solidFill>
            <a:prstDash val="solid"/>
          </a:ln>
        </p:spPr>
      </p:sp>
      <p:sp>
        <p:nvSpPr>
          <p:cNvPr id="11" name="Text 7"/>
          <p:cNvSpPr/>
          <p:nvPr/>
        </p:nvSpPr>
        <p:spPr>
          <a:xfrm>
            <a:off x="5755481" y="2762607"/>
            <a:ext cx="183952" cy="416481"/>
          </a:xfrm>
          <a:prstGeom prst="rect">
            <a:avLst/>
          </a:prstGeom>
          <a:noFill/>
          <a:ln/>
        </p:spPr>
        <p:txBody>
          <a:bodyPr wrap="none" rtlCol="0" anchor="t"/>
          <a:lstStyle/>
          <a:p>
            <a:pPr algn="ctr" indent="0" marL="0">
              <a:lnSpc>
                <a:spcPts val="3281"/>
              </a:lnSpc>
              <a:buNone/>
            </a:pPr>
            <a:r>
              <a:rPr lang="en-US" sz="2624" b="1" spc="-52" kern="0" dirty="0">
                <a:solidFill>
                  <a:srgbClr val="272525"/>
                </a:solidFill>
                <a:latin typeface="adonis-web" pitchFamily="34" charset="0"/>
                <a:ea typeface="adonis-web" pitchFamily="34" charset="-122"/>
                <a:cs typeface="adonis-web" pitchFamily="34" charset="-120"/>
              </a:rPr>
              <a:t>2</a:t>
            </a:r>
            <a:endParaRPr lang="en-US" sz="2624" dirty="0"/>
          </a:p>
        </p:txBody>
      </p:sp>
      <p:sp>
        <p:nvSpPr>
          <p:cNvPr id="12" name="Text 8"/>
          <p:cNvSpPr/>
          <p:nvPr/>
        </p:nvSpPr>
        <p:spPr>
          <a:xfrm>
            <a:off x="6319599" y="2797254"/>
            <a:ext cx="3820001" cy="694373"/>
          </a:xfrm>
          <a:prstGeom prst="rect">
            <a:avLst/>
          </a:prstGeom>
          <a:noFill/>
          <a:ln/>
        </p:spPr>
        <p:txBody>
          <a:bodyPr wrap="square" rtlCol="0" anchor="t"/>
          <a:lstStyle/>
          <a:p>
            <a:pPr indent="0" marL="0">
              <a:lnSpc>
                <a:spcPts val="2734"/>
              </a:lnSpc>
              <a:buNone/>
            </a:pPr>
            <a:r>
              <a:rPr lang="en-US" sz="2187" b="1" spc="-44" kern="0" dirty="0">
                <a:solidFill>
                  <a:srgbClr val="272525"/>
                </a:solidFill>
                <a:latin typeface="adonis-web" pitchFamily="34" charset="0"/>
                <a:ea typeface="adonis-web" pitchFamily="34" charset="-122"/>
                <a:cs typeface="adonis-web" pitchFamily="34" charset="-120"/>
              </a:rPr>
              <a:t>Uncertainties in Predicting Air Quality</a:t>
            </a:r>
            <a:endParaRPr lang="en-US" sz="2187" dirty="0"/>
          </a:p>
        </p:txBody>
      </p:sp>
      <p:sp>
        <p:nvSpPr>
          <p:cNvPr id="13" name="Text 9"/>
          <p:cNvSpPr/>
          <p:nvPr/>
        </p:nvSpPr>
        <p:spPr>
          <a:xfrm>
            <a:off x="6319599" y="3624858"/>
            <a:ext cx="3820001" cy="1421606"/>
          </a:xfrm>
          <a:prstGeom prst="rect">
            <a:avLst/>
          </a:prstGeom>
          <a:noFill/>
          <a:ln/>
        </p:spPr>
        <p:txBody>
          <a:bodyPr wrap="square" rtlCol="0" anchor="t"/>
          <a:lstStyle/>
          <a:p>
            <a:pPr indent="0" marL="0">
              <a:lnSpc>
                <a:spcPts val="2799"/>
              </a:lnSpc>
              <a:buNone/>
            </a:pPr>
            <a:r>
              <a:rPr lang="en-US" sz="1750" spc="-35" kern="0" dirty="0">
                <a:solidFill>
                  <a:srgbClr val="272525"/>
                </a:solidFill>
                <a:latin typeface="Source Sans Pro" pitchFamily="34" charset="0"/>
                <a:ea typeface="Source Sans Pro" pitchFamily="34" charset="-122"/>
                <a:cs typeface="Source Sans Pro" pitchFamily="34" charset="-120"/>
              </a:rPr>
              <a:t>Discuss the inherent uncertainties in predicting air quality due to complex atmospheric dynamics, meteorological conditions, and chemical reactions.</a:t>
            </a:r>
            <a:endParaRPr lang="en-US" sz="1750" dirty="0"/>
          </a:p>
        </p:txBody>
      </p:sp>
      <p:sp>
        <p:nvSpPr>
          <p:cNvPr id="14" name="Shape 10"/>
          <p:cNvSpPr/>
          <p:nvPr/>
        </p:nvSpPr>
        <p:spPr>
          <a:xfrm>
            <a:off x="833199" y="5442228"/>
            <a:ext cx="499943" cy="499943"/>
          </a:xfrm>
          <a:prstGeom prst="roundRect">
            <a:avLst>
              <a:gd name="adj" fmla="val 20000"/>
            </a:avLst>
          </a:prstGeom>
          <a:solidFill>
            <a:srgbClr val="EBD0FB"/>
          </a:solidFill>
          <a:ln w="13811">
            <a:solidFill>
              <a:srgbClr val="D7A1F7"/>
            </a:solidFill>
            <a:prstDash val="solid"/>
          </a:ln>
        </p:spPr>
      </p:sp>
      <p:sp>
        <p:nvSpPr>
          <p:cNvPr id="15" name="Text 11"/>
          <p:cNvSpPr/>
          <p:nvPr/>
        </p:nvSpPr>
        <p:spPr>
          <a:xfrm>
            <a:off x="991195" y="5483900"/>
            <a:ext cx="183952" cy="416481"/>
          </a:xfrm>
          <a:prstGeom prst="rect">
            <a:avLst/>
          </a:prstGeom>
          <a:noFill/>
          <a:ln/>
        </p:spPr>
        <p:txBody>
          <a:bodyPr wrap="none" rtlCol="0" anchor="t"/>
          <a:lstStyle/>
          <a:p>
            <a:pPr algn="ctr" indent="0" marL="0">
              <a:lnSpc>
                <a:spcPts val="3281"/>
              </a:lnSpc>
              <a:buNone/>
            </a:pPr>
            <a:r>
              <a:rPr lang="en-US" sz="2624" b="1" spc="-52" kern="0" dirty="0">
                <a:solidFill>
                  <a:srgbClr val="272525"/>
                </a:solidFill>
                <a:latin typeface="adonis-web" pitchFamily="34" charset="0"/>
                <a:ea typeface="adonis-web" pitchFamily="34" charset="-122"/>
                <a:cs typeface="adonis-web" pitchFamily="34" charset="-120"/>
              </a:rPr>
              <a:t>3</a:t>
            </a:r>
            <a:endParaRPr lang="en-US" sz="2624" dirty="0"/>
          </a:p>
        </p:txBody>
      </p:sp>
      <p:sp>
        <p:nvSpPr>
          <p:cNvPr id="16" name="Text 12"/>
          <p:cNvSpPr/>
          <p:nvPr/>
        </p:nvSpPr>
        <p:spPr>
          <a:xfrm>
            <a:off x="1555313" y="5518547"/>
            <a:ext cx="3498652" cy="347186"/>
          </a:xfrm>
          <a:prstGeom prst="rect">
            <a:avLst/>
          </a:prstGeom>
          <a:noFill/>
          <a:ln/>
        </p:spPr>
        <p:txBody>
          <a:bodyPr wrap="none" rtlCol="0" anchor="t"/>
          <a:lstStyle/>
          <a:p>
            <a:pPr indent="0" marL="0">
              <a:lnSpc>
                <a:spcPts val="2734"/>
              </a:lnSpc>
              <a:buNone/>
            </a:pPr>
            <a:r>
              <a:rPr lang="en-US" sz="2187" b="1" spc="-44" kern="0" dirty="0">
                <a:solidFill>
                  <a:srgbClr val="272525"/>
                </a:solidFill>
                <a:latin typeface="adonis-web" pitchFamily="34" charset="0"/>
                <a:ea typeface="adonis-web" pitchFamily="34" charset="-122"/>
                <a:cs typeface="adonis-web" pitchFamily="34" charset="-120"/>
              </a:rPr>
              <a:t>Complexities in AQI Prediction</a:t>
            </a:r>
            <a:endParaRPr lang="en-US" sz="2187" dirty="0"/>
          </a:p>
        </p:txBody>
      </p:sp>
      <p:sp>
        <p:nvSpPr>
          <p:cNvPr id="17" name="Text 13"/>
          <p:cNvSpPr/>
          <p:nvPr/>
        </p:nvSpPr>
        <p:spPr>
          <a:xfrm>
            <a:off x="1555313" y="5998964"/>
            <a:ext cx="8584287" cy="710803"/>
          </a:xfrm>
          <a:prstGeom prst="rect">
            <a:avLst/>
          </a:prstGeom>
          <a:noFill/>
          <a:ln/>
        </p:spPr>
        <p:txBody>
          <a:bodyPr wrap="square" rtlCol="0" anchor="t"/>
          <a:lstStyle/>
          <a:p>
            <a:pPr indent="0" marL="0">
              <a:lnSpc>
                <a:spcPts val="2799"/>
              </a:lnSpc>
              <a:buNone/>
            </a:pPr>
            <a:r>
              <a:rPr lang="en-US" sz="1750" spc="-35" kern="0" dirty="0">
                <a:solidFill>
                  <a:srgbClr val="272525"/>
                </a:solidFill>
                <a:latin typeface="Source Sans Pro" pitchFamily="34" charset="0"/>
                <a:ea typeface="Source Sans Pro" pitchFamily="34" charset="-122"/>
                <a:cs typeface="Source Sans Pro" pitchFamily="34" charset="-120"/>
              </a:rPr>
              <a:t>Examine the complexities associated with predicting the AQI for different geographical locations, considering regional variations in pollution sources and atmospheric conditions.</a:t>
            </a:r>
            <a:endParaRPr lang="en-US" sz="1750" dirty="0"/>
          </a:p>
        </p:txBody>
      </p:sp>
      <p:pic>
        <p:nvPicPr>
          <p:cNvPr id="18"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10995422"/>
          </a:xfrm>
          <a:prstGeom prst="rect">
            <a:avLst/>
          </a:prstGeom>
          <a:solidFill>
            <a:srgbClr val="FFFFFF">
              <a:alpha val="75000"/>
            </a:srgbClr>
          </a:solidFill>
          <a:ln w="9644">
            <a:solidFill>
              <a:srgbClr val="FFFFFF">
                <a:alpha val="64000"/>
              </a:srgbClr>
            </a:solidFill>
            <a:prstDash val="solid"/>
          </a:ln>
        </p:spPr>
      </p:sp>
      <p:sp>
        <p:nvSpPr>
          <p:cNvPr id="4" name="Text 1"/>
          <p:cNvSpPr/>
          <p:nvPr/>
        </p:nvSpPr>
        <p:spPr>
          <a:xfrm>
            <a:off x="3838456" y="427673"/>
            <a:ext cx="3110746" cy="486013"/>
          </a:xfrm>
          <a:prstGeom prst="rect">
            <a:avLst/>
          </a:prstGeom>
          <a:noFill/>
          <a:ln/>
        </p:spPr>
        <p:txBody>
          <a:bodyPr wrap="none" rtlCol="0" anchor="t"/>
          <a:lstStyle/>
          <a:p>
            <a:pPr indent="0" marL="0">
              <a:lnSpc>
                <a:spcPts val="3827"/>
              </a:lnSpc>
              <a:buNone/>
            </a:pPr>
            <a:r>
              <a:rPr lang="en-US" sz="3062" b="1" spc="-61" kern="0" dirty="0">
                <a:solidFill>
                  <a:srgbClr val="FF75D3"/>
                </a:solidFill>
                <a:latin typeface="adonis-web" pitchFamily="34" charset="0"/>
                <a:ea typeface="adonis-web" pitchFamily="34" charset="-122"/>
                <a:cs typeface="adonis-web" pitchFamily="34" charset="-120"/>
              </a:rPr>
              <a:t>code:</a:t>
            </a:r>
            <a:endParaRPr lang="en-US" sz="3062" dirty="0"/>
          </a:p>
        </p:txBody>
      </p:sp>
      <p:sp>
        <p:nvSpPr>
          <p:cNvPr id="5" name="Text 2"/>
          <p:cNvSpPr/>
          <p:nvPr/>
        </p:nvSpPr>
        <p:spPr>
          <a:xfrm>
            <a:off x="3838456" y="1224677"/>
            <a:ext cx="6953488" cy="199073"/>
          </a:xfrm>
          <a:prstGeom prst="rect">
            <a:avLst/>
          </a:prstGeom>
          <a:noFill/>
          <a:ln/>
        </p:spPr>
        <p:txBody>
          <a:bodyPr wrap="none" rtlCol="0" anchor="t"/>
          <a:lstStyle/>
          <a:p>
            <a:pPr indent="0" marL="0">
              <a:lnSpc>
                <a:spcPts val="1568"/>
              </a:lnSpc>
              <a:buNone/>
            </a:pPr>
            <a:r>
              <a:rPr lang="en-US" sz="980" spc="-24" kern="0" dirty="0">
                <a:solidFill>
                  <a:srgbClr val="272525"/>
                </a:solidFill>
                <a:latin typeface="Source Sans Pro" pitchFamily="34" charset="0"/>
                <a:ea typeface="Source Sans Pro" pitchFamily="34" charset="-122"/>
                <a:cs typeface="Source Sans Pro" pitchFamily="34" charset="-120"/>
              </a:rPr>
              <a:t>Import necessary libraries</a:t>
            </a:r>
            <a:endParaRPr lang="en-US" sz="980" dirty="0"/>
          </a:p>
        </p:txBody>
      </p:sp>
      <p:sp>
        <p:nvSpPr>
          <p:cNvPr id="6" name="Text 3"/>
          <p:cNvSpPr/>
          <p:nvPr/>
        </p:nvSpPr>
        <p:spPr>
          <a:xfrm>
            <a:off x="3838456" y="1598652"/>
            <a:ext cx="6953488" cy="497443"/>
          </a:xfrm>
          <a:prstGeom prst="rect">
            <a:avLst/>
          </a:prstGeom>
          <a:noFill/>
          <a:ln/>
        </p:spPr>
        <p:txBody>
          <a:bodyPr wrap="square" rtlCol="0" anchor="t"/>
          <a:lstStyle/>
          <a:p>
            <a:pPr indent="0" marL="0">
              <a:lnSpc>
                <a:spcPts val="1960"/>
              </a:lnSpc>
              <a:buNone/>
            </a:pPr>
            <a:r>
              <a:rPr lang="en-US" sz="1225" spc="-24" kern="0" dirty="0">
                <a:solidFill>
                  <a:srgbClr val="272525"/>
                </a:solidFill>
                <a:latin typeface="Source Sans Pro" pitchFamily="34" charset="0"/>
                <a:ea typeface="Source Sans Pro" pitchFamily="34" charset="-122"/>
                <a:cs typeface="Source Sans Pro" pitchFamily="34" charset="-120"/>
              </a:rPr>
              <a:t>import numpy as np import pandas as pd import matplotlib.pyplot as plt from sklearn.model_selection import train_test_split from sklearn.linear_model import LinearRegression from sklearn import metrics</a:t>
            </a:r>
            <a:endParaRPr lang="en-US" sz="1225" dirty="0"/>
          </a:p>
        </p:txBody>
      </p:sp>
      <p:sp>
        <p:nvSpPr>
          <p:cNvPr id="7" name="Text 4"/>
          <p:cNvSpPr/>
          <p:nvPr/>
        </p:nvSpPr>
        <p:spPr>
          <a:xfrm>
            <a:off x="3838456" y="2270998"/>
            <a:ext cx="6953488" cy="199073"/>
          </a:xfrm>
          <a:prstGeom prst="rect">
            <a:avLst/>
          </a:prstGeom>
          <a:noFill/>
          <a:ln/>
        </p:spPr>
        <p:txBody>
          <a:bodyPr wrap="none" rtlCol="0" anchor="t"/>
          <a:lstStyle/>
          <a:p>
            <a:pPr indent="0" marL="0">
              <a:lnSpc>
                <a:spcPts val="1568"/>
              </a:lnSpc>
              <a:buNone/>
            </a:pPr>
            <a:r>
              <a:rPr lang="en-US" sz="980" spc="-24" kern="0" dirty="0">
                <a:solidFill>
                  <a:srgbClr val="272525"/>
                </a:solidFill>
                <a:latin typeface="Source Sans Pro" pitchFamily="34" charset="0"/>
                <a:ea typeface="Source Sans Pro" pitchFamily="34" charset="-122"/>
                <a:cs typeface="Source Sans Pro" pitchFamily="34" charset="-120"/>
              </a:rPr>
              <a:t>Generate synthetic data</a:t>
            </a:r>
            <a:endParaRPr lang="en-US" sz="980" dirty="0"/>
          </a:p>
        </p:txBody>
      </p:sp>
      <p:sp>
        <p:nvSpPr>
          <p:cNvPr id="8" name="Text 5"/>
          <p:cNvSpPr/>
          <p:nvPr/>
        </p:nvSpPr>
        <p:spPr>
          <a:xfrm>
            <a:off x="3838456" y="2644973"/>
            <a:ext cx="6953488" cy="248722"/>
          </a:xfrm>
          <a:prstGeom prst="rect">
            <a:avLst/>
          </a:prstGeom>
          <a:noFill/>
          <a:ln/>
        </p:spPr>
        <p:txBody>
          <a:bodyPr wrap="none" rtlCol="0" anchor="t"/>
          <a:lstStyle/>
          <a:p>
            <a:pPr indent="0" marL="0">
              <a:lnSpc>
                <a:spcPts val="1960"/>
              </a:lnSpc>
              <a:buNone/>
            </a:pPr>
            <a:r>
              <a:rPr lang="en-US" sz="1225" spc="-24" kern="0" dirty="0">
                <a:solidFill>
                  <a:srgbClr val="272525"/>
                </a:solidFill>
                <a:latin typeface="Source Sans Pro" pitchFamily="34" charset="0"/>
                <a:ea typeface="Source Sans Pro" pitchFamily="34" charset="-122"/>
                <a:cs typeface="Source Sans Pro" pitchFamily="34" charset="-120"/>
              </a:rPr>
              <a:t>np.random.seed(42) n_samples = 1000</a:t>
            </a:r>
            <a:endParaRPr lang="en-US" sz="1225" dirty="0"/>
          </a:p>
        </p:txBody>
      </p:sp>
      <p:sp>
        <p:nvSpPr>
          <p:cNvPr id="9" name="Text 6"/>
          <p:cNvSpPr/>
          <p:nvPr/>
        </p:nvSpPr>
        <p:spPr>
          <a:xfrm>
            <a:off x="3838456" y="3068598"/>
            <a:ext cx="6953488" cy="497443"/>
          </a:xfrm>
          <a:prstGeom prst="rect">
            <a:avLst/>
          </a:prstGeom>
          <a:noFill/>
          <a:ln/>
        </p:spPr>
        <p:txBody>
          <a:bodyPr wrap="square" rtlCol="0" anchor="t"/>
          <a:lstStyle/>
          <a:p>
            <a:pPr indent="0" marL="0">
              <a:lnSpc>
                <a:spcPts val="1960"/>
              </a:lnSpc>
              <a:buNone/>
            </a:pPr>
            <a:r>
              <a:rPr lang="en-US" sz="1225" spc="-24" kern="0" dirty="0">
                <a:solidFill>
                  <a:srgbClr val="272525"/>
                </a:solidFill>
                <a:latin typeface="Source Sans Pro" pitchFamily="34" charset="0"/>
                <a:ea typeface="Source Sans Pro" pitchFamily="34" charset="-122"/>
                <a:cs typeface="Source Sans Pro" pitchFamily="34" charset="-120"/>
              </a:rPr>
              <a:t>temperature = np.random.uniform(10, 35, n_samples) humidity = np.random.uniform(20, 80, n_samples) wind_speed = np.random.uniform(1, 10, n_samples)</a:t>
            </a:r>
            <a:endParaRPr lang="en-US" sz="1225" dirty="0"/>
          </a:p>
        </p:txBody>
      </p:sp>
      <p:sp>
        <p:nvSpPr>
          <p:cNvPr id="10" name="Text 7"/>
          <p:cNvSpPr/>
          <p:nvPr/>
        </p:nvSpPr>
        <p:spPr>
          <a:xfrm>
            <a:off x="3838456" y="3740944"/>
            <a:ext cx="6953488" cy="199073"/>
          </a:xfrm>
          <a:prstGeom prst="rect">
            <a:avLst/>
          </a:prstGeom>
          <a:noFill/>
          <a:ln/>
        </p:spPr>
        <p:txBody>
          <a:bodyPr wrap="none" rtlCol="0" anchor="t"/>
          <a:lstStyle/>
          <a:p>
            <a:pPr indent="0" marL="0">
              <a:lnSpc>
                <a:spcPts val="1568"/>
              </a:lnSpc>
              <a:buNone/>
            </a:pPr>
            <a:r>
              <a:rPr lang="en-US" sz="980" spc="-24" kern="0" dirty="0">
                <a:solidFill>
                  <a:srgbClr val="272525"/>
                </a:solidFill>
                <a:latin typeface="Source Sans Pro" pitchFamily="34" charset="0"/>
                <a:ea typeface="Source Sans Pro" pitchFamily="34" charset="-122"/>
                <a:cs typeface="Source Sans Pro" pitchFamily="34" charset="-120"/>
              </a:rPr>
              <a:t>Assume a linear relationship with some noise</a:t>
            </a:r>
            <a:endParaRPr lang="en-US" sz="980" dirty="0"/>
          </a:p>
        </p:txBody>
      </p:sp>
      <p:sp>
        <p:nvSpPr>
          <p:cNvPr id="11" name="Text 8"/>
          <p:cNvSpPr/>
          <p:nvPr/>
        </p:nvSpPr>
        <p:spPr>
          <a:xfrm>
            <a:off x="3838456" y="4114919"/>
            <a:ext cx="6953488" cy="248722"/>
          </a:xfrm>
          <a:prstGeom prst="rect">
            <a:avLst/>
          </a:prstGeom>
          <a:noFill/>
          <a:ln/>
        </p:spPr>
        <p:txBody>
          <a:bodyPr wrap="none" rtlCol="0" anchor="t"/>
          <a:lstStyle/>
          <a:p>
            <a:pPr indent="0" marL="0">
              <a:lnSpc>
                <a:spcPts val="1960"/>
              </a:lnSpc>
              <a:buNone/>
            </a:pPr>
            <a:r>
              <a:rPr lang="en-US" sz="1225" spc="-24" kern="0" dirty="0">
                <a:solidFill>
                  <a:srgbClr val="272525"/>
                </a:solidFill>
                <a:latin typeface="Source Sans Pro" pitchFamily="34" charset="0"/>
                <a:ea typeface="Source Sans Pro" pitchFamily="34" charset="-122"/>
                <a:cs typeface="Source Sans Pro" pitchFamily="34" charset="-120"/>
              </a:rPr>
              <a:t>aqi = 5 * temperature + 3 * humidity + 2 * wind_speed + np.random.normal(0, 5, n_samples)</a:t>
            </a:r>
            <a:endParaRPr lang="en-US" sz="1225" dirty="0"/>
          </a:p>
        </p:txBody>
      </p:sp>
      <p:sp>
        <p:nvSpPr>
          <p:cNvPr id="12" name="Text 9"/>
          <p:cNvSpPr/>
          <p:nvPr/>
        </p:nvSpPr>
        <p:spPr>
          <a:xfrm>
            <a:off x="3838456" y="4538543"/>
            <a:ext cx="6953488" cy="199073"/>
          </a:xfrm>
          <a:prstGeom prst="rect">
            <a:avLst/>
          </a:prstGeom>
          <a:noFill/>
          <a:ln/>
        </p:spPr>
        <p:txBody>
          <a:bodyPr wrap="none" rtlCol="0" anchor="t"/>
          <a:lstStyle/>
          <a:p>
            <a:pPr indent="0" marL="0">
              <a:lnSpc>
                <a:spcPts val="1568"/>
              </a:lnSpc>
              <a:buNone/>
            </a:pPr>
            <a:r>
              <a:rPr lang="en-US" sz="980" spc="-24" kern="0" dirty="0">
                <a:solidFill>
                  <a:srgbClr val="272525"/>
                </a:solidFill>
                <a:latin typeface="Source Sans Pro" pitchFamily="34" charset="0"/>
                <a:ea typeface="Source Sans Pro" pitchFamily="34" charset="-122"/>
                <a:cs typeface="Source Sans Pro" pitchFamily="34" charset="-120"/>
              </a:rPr>
              <a:t>Create a DataFrame</a:t>
            </a:r>
            <a:endParaRPr lang="en-US" sz="980" dirty="0"/>
          </a:p>
        </p:txBody>
      </p:sp>
      <p:sp>
        <p:nvSpPr>
          <p:cNvPr id="13" name="Text 10"/>
          <p:cNvSpPr/>
          <p:nvPr/>
        </p:nvSpPr>
        <p:spPr>
          <a:xfrm>
            <a:off x="3838456" y="4912519"/>
            <a:ext cx="6953488" cy="497443"/>
          </a:xfrm>
          <a:prstGeom prst="rect">
            <a:avLst/>
          </a:prstGeom>
          <a:noFill/>
          <a:ln/>
        </p:spPr>
        <p:txBody>
          <a:bodyPr wrap="square" rtlCol="0" anchor="t"/>
          <a:lstStyle/>
          <a:p>
            <a:pPr indent="0" marL="0">
              <a:lnSpc>
                <a:spcPts val="1960"/>
              </a:lnSpc>
              <a:buNone/>
            </a:pPr>
            <a:r>
              <a:rPr lang="en-US" sz="1225" spc="-24" kern="0" dirty="0">
                <a:solidFill>
                  <a:srgbClr val="272525"/>
                </a:solidFill>
                <a:latin typeface="Source Sans Pro" pitchFamily="34" charset="0"/>
                <a:ea typeface="Source Sans Pro" pitchFamily="34" charset="-122"/>
                <a:cs typeface="Source Sans Pro" pitchFamily="34" charset="-120"/>
              </a:rPr>
              <a:t>data = pd.DataFrame({'Temperature': temperature, 'Humidity': humidity, 'Wind_Speed': wind_speed, 'AQI': aqi})</a:t>
            </a:r>
            <a:endParaRPr lang="en-US" sz="1225" dirty="0"/>
          </a:p>
        </p:txBody>
      </p:sp>
      <p:sp>
        <p:nvSpPr>
          <p:cNvPr id="14" name="Text 11"/>
          <p:cNvSpPr/>
          <p:nvPr/>
        </p:nvSpPr>
        <p:spPr>
          <a:xfrm>
            <a:off x="3838456" y="5584865"/>
            <a:ext cx="6953488" cy="199073"/>
          </a:xfrm>
          <a:prstGeom prst="rect">
            <a:avLst/>
          </a:prstGeom>
          <a:noFill/>
          <a:ln/>
        </p:spPr>
        <p:txBody>
          <a:bodyPr wrap="none" rtlCol="0" anchor="t"/>
          <a:lstStyle/>
          <a:p>
            <a:pPr indent="0" marL="0">
              <a:lnSpc>
                <a:spcPts val="1568"/>
              </a:lnSpc>
              <a:buNone/>
            </a:pPr>
            <a:r>
              <a:rPr lang="en-US" sz="980" spc="-24" kern="0" dirty="0">
                <a:solidFill>
                  <a:srgbClr val="272525"/>
                </a:solidFill>
                <a:latin typeface="Source Sans Pro" pitchFamily="34" charset="0"/>
                <a:ea typeface="Source Sans Pro" pitchFamily="34" charset="-122"/>
                <a:cs typeface="Source Sans Pro" pitchFamily="34" charset="-120"/>
              </a:rPr>
              <a:t>Split the data into training and testing sets</a:t>
            </a:r>
            <a:endParaRPr lang="en-US" sz="980" dirty="0"/>
          </a:p>
        </p:txBody>
      </p:sp>
      <p:sp>
        <p:nvSpPr>
          <p:cNvPr id="15" name="Text 12"/>
          <p:cNvSpPr/>
          <p:nvPr/>
        </p:nvSpPr>
        <p:spPr>
          <a:xfrm>
            <a:off x="3838456" y="5958840"/>
            <a:ext cx="6953488" cy="248722"/>
          </a:xfrm>
          <a:prstGeom prst="rect">
            <a:avLst/>
          </a:prstGeom>
          <a:noFill/>
          <a:ln/>
        </p:spPr>
        <p:txBody>
          <a:bodyPr wrap="none" rtlCol="0" anchor="t"/>
          <a:lstStyle/>
          <a:p>
            <a:pPr indent="0" marL="0">
              <a:lnSpc>
                <a:spcPts val="1960"/>
              </a:lnSpc>
              <a:buNone/>
            </a:pPr>
            <a:r>
              <a:rPr lang="en-US" sz="1225" spc="-24" kern="0" dirty="0">
                <a:solidFill>
                  <a:srgbClr val="272525"/>
                </a:solidFill>
                <a:latin typeface="Source Sans Pro" pitchFamily="34" charset="0"/>
                <a:ea typeface="Source Sans Pro" pitchFamily="34" charset="-122"/>
                <a:cs typeface="Source Sans Pro" pitchFamily="34" charset="-120"/>
              </a:rPr>
              <a:t>X = data[['Temperature', 'Humidity', 'Wind_Speed']] y = data['AQI']</a:t>
            </a:r>
            <a:endParaRPr lang="en-US" sz="1225" dirty="0"/>
          </a:p>
        </p:txBody>
      </p:sp>
      <p:sp>
        <p:nvSpPr>
          <p:cNvPr id="16" name="Text 13"/>
          <p:cNvSpPr/>
          <p:nvPr/>
        </p:nvSpPr>
        <p:spPr>
          <a:xfrm>
            <a:off x="3838456" y="6382464"/>
            <a:ext cx="6953488" cy="248722"/>
          </a:xfrm>
          <a:prstGeom prst="rect">
            <a:avLst/>
          </a:prstGeom>
          <a:noFill/>
          <a:ln/>
        </p:spPr>
        <p:txBody>
          <a:bodyPr wrap="none" rtlCol="0" anchor="t"/>
          <a:lstStyle/>
          <a:p>
            <a:pPr indent="0" marL="0">
              <a:lnSpc>
                <a:spcPts val="1960"/>
              </a:lnSpc>
              <a:buNone/>
            </a:pPr>
            <a:r>
              <a:rPr lang="en-US" sz="1225" spc="-24" kern="0" dirty="0">
                <a:solidFill>
                  <a:srgbClr val="272525"/>
                </a:solidFill>
                <a:latin typeface="Source Sans Pro" pitchFamily="34" charset="0"/>
                <a:ea typeface="Source Sans Pro" pitchFamily="34" charset="-122"/>
                <a:cs typeface="Source Sans Pro" pitchFamily="34" charset="-120"/>
              </a:rPr>
              <a:t>X_train, X_test, y_train, y_test = train_test_split(X, y, test_size=0.2, random_state=42)</a:t>
            </a:r>
            <a:endParaRPr lang="en-US" sz="1225" dirty="0"/>
          </a:p>
        </p:txBody>
      </p:sp>
      <p:sp>
        <p:nvSpPr>
          <p:cNvPr id="17" name="Text 14"/>
          <p:cNvSpPr/>
          <p:nvPr/>
        </p:nvSpPr>
        <p:spPr>
          <a:xfrm>
            <a:off x="3838456" y="6806089"/>
            <a:ext cx="6953488" cy="199073"/>
          </a:xfrm>
          <a:prstGeom prst="rect">
            <a:avLst/>
          </a:prstGeom>
          <a:noFill/>
          <a:ln/>
        </p:spPr>
        <p:txBody>
          <a:bodyPr wrap="none" rtlCol="0" anchor="t"/>
          <a:lstStyle/>
          <a:p>
            <a:pPr indent="0" marL="0">
              <a:lnSpc>
                <a:spcPts val="1568"/>
              </a:lnSpc>
              <a:buNone/>
            </a:pPr>
            <a:r>
              <a:rPr lang="en-US" sz="980" spc="-24" kern="0" dirty="0">
                <a:solidFill>
                  <a:srgbClr val="272525"/>
                </a:solidFill>
                <a:latin typeface="Source Sans Pro" pitchFamily="34" charset="0"/>
                <a:ea typeface="Source Sans Pro" pitchFamily="34" charset="-122"/>
                <a:cs typeface="Source Sans Pro" pitchFamily="34" charset="-120"/>
              </a:rPr>
              <a:t>Create and train the model</a:t>
            </a:r>
            <a:endParaRPr lang="en-US" sz="980" dirty="0"/>
          </a:p>
        </p:txBody>
      </p:sp>
      <p:sp>
        <p:nvSpPr>
          <p:cNvPr id="18" name="Text 15"/>
          <p:cNvSpPr/>
          <p:nvPr/>
        </p:nvSpPr>
        <p:spPr>
          <a:xfrm>
            <a:off x="3838456" y="7180064"/>
            <a:ext cx="6953488" cy="248722"/>
          </a:xfrm>
          <a:prstGeom prst="rect">
            <a:avLst/>
          </a:prstGeom>
          <a:noFill/>
          <a:ln/>
        </p:spPr>
        <p:txBody>
          <a:bodyPr wrap="none" rtlCol="0" anchor="t"/>
          <a:lstStyle/>
          <a:p>
            <a:pPr indent="0" marL="0">
              <a:lnSpc>
                <a:spcPts val="1960"/>
              </a:lnSpc>
              <a:buNone/>
            </a:pPr>
            <a:r>
              <a:rPr lang="en-US" sz="1225" spc="-24" kern="0" dirty="0">
                <a:solidFill>
                  <a:srgbClr val="272525"/>
                </a:solidFill>
                <a:latin typeface="Source Sans Pro" pitchFamily="34" charset="0"/>
                <a:ea typeface="Source Sans Pro" pitchFamily="34" charset="-122"/>
                <a:cs typeface="Source Sans Pro" pitchFamily="34" charset="-120"/>
              </a:rPr>
              <a:t>model = LinearRegression() model.fit(X_train, y_train)</a:t>
            </a:r>
            <a:endParaRPr lang="en-US" sz="1225" dirty="0"/>
          </a:p>
        </p:txBody>
      </p:sp>
      <p:sp>
        <p:nvSpPr>
          <p:cNvPr id="19" name="Text 16"/>
          <p:cNvSpPr/>
          <p:nvPr/>
        </p:nvSpPr>
        <p:spPr>
          <a:xfrm>
            <a:off x="3838456" y="7603688"/>
            <a:ext cx="6953488" cy="199073"/>
          </a:xfrm>
          <a:prstGeom prst="rect">
            <a:avLst/>
          </a:prstGeom>
          <a:noFill/>
          <a:ln/>
        </p:spPr>
        <p:txBody>
          <a:bodyPr wrap="none" rtlCol="0" anchor="t"/>
          <a:lstStyle/>
          <a:p>
            <a:pPr indent="0" marL="0">
              <a:lnSpc>
                <a:spcPts val="1568"/>
              </a:lnSpc>
              <a:buNone/>
            </a:pPr>
            <a:r>
              <a:rPr lang="en-US" sz="980" spc="-24" kern="0" dirty="0">
                <a:solidFill>
                  <a:srgbClr val="272525"/>
                </a:solidFill>
                <a:latin typeface="Source Sans Pro" pitchFamily="34" charset="0"/>
                <a:ea typeface="Source Sans Pro" pitchFamily="34" charset="-122"/>
                <a:cs typeface="Source Sans Pro" pitchFamily="34" charset="-120"/>
              </a:rPr>
              <a:t>Make predictions</a:t>
            </a:r>
            <a:endParaRPr lang="en-US" sz="980" dirty="0"/>
          </a:p>
        </p:txBody>
      </p:sp>
      <p:sp>
        <p:nvSpPr>
          <p:cNvPr id="20" name="Text 17"/>
          <p:cNvSpPr/>
          <p:nvPr/>
        </p:nvSpPr>
        <p:spPr>
          <a:xfrm>
            <a:off x="3838456" y="7977664"/>
            <a:ext cx="6953488" cy="248722"/>
          </a:xfrm>
          <a:prstGeom prst="rect">
            <a:avLst/>
          </a:prstGeom>
          <a:noFill/>
          <a:ln/>
        </p:spPr>
        <p:txBody>
          <a:bodyPr wrap="none" rtlCol="0" anchor="t"/>
          <a:lstStyle/>
          <a:p>
            <a:pPr indent="0" marL="0">
              <a:lnSpc>
                <a:spcPts val="1960"/>
              </a:lnSpc>
              <a:buNone/>
            </a:pPr>
            <a:r>
              <a:rPr lang="en-US" sz="1225" spc="-24" kern="0" dirty="0">
                <a:solidFill>
                  <a:srgbClr val="272525"/>
                </a:solidFill>
                <a:latin typeface="Source Sans Pro" pitchFamily="34" charset="0"/>
                <a:ea typeface="Source Sans Pro" pitchFamily="34" charset="-122"/>
                <a:cs typeface="Source Sans Pro" pitchFamily="34" charset="-120"/>
              </a:rPr>
              <a:t>y_pred = model.predict(X_test)</a:t>
            </a:r>
            <a:endParaRPr lang="en-US" sz="1225" dirty="0"/>
          </a:p>
        </p:txBody>
      </p:sp>
      <p:sp>
        <p:nvSpPr>
          <p:cNvPr id="21" name="Text 18"/>
          <p:cNvSpPr/>
          <p:nvPr/>
        </p:nvSpPr>
        <p:spPr>
          <a:xfrm>
            <a:off x="3838456" y="8401288"/>
            <a:ext cx="6953488" cy="199073"/>
          </a:xfrm>
          <a:prstGeom prst="rect">
            <a:avLst/>
          </a:prstGeom>
          <a:noFill/>
          <a:ln/>
        </p:spPr>
        <p:txBody>
          <a:bodyPr wrap="none" rtlCol="0" anchor="t"/>
          <a:lstStyle/>
          <a:p>
            <a:pPr indent="0" marL="0">
              <a:lnSpc>
                <a:spcPts val="1568"/>
              </a:lnSpc>
              <a:buNone/>
            </a:pPr>
            <a:r>
              <a:rPr lang="en-US" sz="980" spc="-24" kern="0" dirty="0">
                <a:solidFill>
                  <a:srgbClr val="272525"/>
                </a:solidFill>
                <a:latin typeface="Source Sans Pro" pitchFamily="34" charset="0"/>
                <a:ea typeface="Source Sans Pro" pitchFamily="34" charset="-122"/>
                <a:cs typeface="Source Sans Pro" pitchFamily="34" charset="-120"/>
              </a:rPr>
              <a:t>Evaluate the model</a:t>
            </a:r>
            <a:endParaRPr lang="en-US" sz="980" dirty="0"/>
          </a:p>
        </p:txBody>
      </p:sp>
      <p:sp>
        <p:nvSpPr>
          <p:cNvPr id="22" name="Text 19"/>
          <p:cNvSpPr/>
          <p:nvPr/>
        </p:nvSpPr>
        <p:spPr>
          <a:xfrm>
            <a:off x="3838456" y="8775263"/>
            <a:ext cx="6953488" cy="746165"/>
          </a:xfrm>
          <a:prstGeom prst="rect">
            <a:avLst/>
          </a:prstGeom>
          <a:noFill/>
          <a:ln/>
        </p:spPr>
        <p:txBody>
          <a:bodyPr wrap="square" rtlCol="0" anchor="t"/>
          <a:lstStyle/>
          <a:p>
            <a:pPr indent="0" marL="0">
              <a:lnSpc>
                <a:spcPts val="1960"/>
              </a:lnSpc>
              <a:buNone/>
            </a:pPr>
            <a:r>
              <a:rPr lang="en-US" sz="1225" spc="-24" kern="0" dirty="0">
                <a:solidFill>
                  <a:srgbClr val="272525"/>
                </a:solidFill>
                <a:latin typeface="Source Sans Pro" pitchFamily="34" charset="0"/>
                <a:ea typeface="Source Sans Pro" pitchFamily="34" charset="-122"/>
                <a:cs typeface="Source Sans Pro" pitchFamily="34" charset="-120"/>
              </a:rPr>
              <a:t>print('Mean Absolute Error:', metrics.mean_absolute_error(y_test, y_pred)) print('Mean Squared Error:', metrics.mean_squared_error(y_test, y_pred)) print('Root Mean Squared Error:', np.sqrt(metrics.mean_squared_error(y_test, y_pred)))</a:t>
            </a:r>
            <a:endParaRPr lang="en-US" sz="1225" dirty="0"/>
          </a:p>
        </p:txBody>
      </p:sp>
      <p:sp>
        <p:nvSpPr>
          <p:cNvPr id="23" name="Text 20"/>
          <p:cNvSpPr/>
          <p:nvPr/>
        </p:nvSpPr>
        <p:spPr>
          <a:xfrm>
            <a:off x="3838456" y="9696331"/>
            <a:ext cx="6953488" cy="199073"/>
          </a:xfrm>
          <a:prstGeom prst="rect">
            <a:avLst/>
          </a:prstGeom>
          <a:noFill/>
          <a:ln/>
        </p:spPr>
        <p:txBody>
          <a:bodyPr wrap="none" rtlCol="0" anchor="t"/>
          <a:lstStyle/>
          <a:p>
            <a:pPr indent="0" marL="0">
              <a:lnSpc>
                <a:spcPts val="1568"/>
              </a:lnSpc>
              <a:buNone/>
            </a:pPr>
            <a:r>
              <a:rPr lang="en-US" sz="980" spc="-24" kern="0" dirty="0">
                <a:solidFill>
                  <a:srgbClr val="272525"/>
                </a:solidFill>
                <a:latin typeface="Source Sans Pro" pitchFamily="34" charset="0"/>
                <a:ea typeface="Source Sans Pro" pitchFamily="34" charset="-122"/>
                <a:cs typeface="Source Sans Pro" pitchFamily="34" charset="-120"/>
              </a:rPr>
              <a:t>Visualize the results</a:t>
            </a:r>
            <a:endParaRPr lang="en-US" sz="980" dirty="0"/>
          </a:p>
        </p:txBody>
      </p:sp>
      <p:sp>
        <p:nvSpPr>
          <p:cNvPr id="24" name="Text 21"/>
          <p:cNvSpPr/>
          <p:nvPr/>
        </p:nvSpPr>
        <p:spPr>
          <a:xfrm>
            <a:off x="3838456" y="10070306"/>
            <a:ext cx="6953488" cy="497443"/>
          </a:xfrm>
          <a:prstGeom prst="rect">
            <a:avLst/>
          </a:prstGeom>
          <a:noFill/>
          <a:ln/>
        </p:spPr>
        <p:txBody>
          <a:bodyPr wrap="square" rtlCol="0" anchor="t"/>
          <a:lstStyle/>
          <a:p>
            <a:pPr indent="0" marL="0">
              <a:lnSpc>
                <a:spcPts val="1960"/>
              </a:lnSpc>
              <a:buNone/>
            </a:pPr>
            <a:r>
              <a:rPr lang="en-US" sz="1225" spc="-24" kern="0" dirty="0">
                <a:solidFill>
                  <a:srgbClr val="272525"/>
                </a:solidFill>
                <a:latin typeface="Source Sans Pro" pitchFamily="34" charset="0"/>
                <a:ea typeface="Source Sans Pro" pitchFamily="34" charset="-122"/>
                <a:cs typeface="Source Sans Pro" pitchFamily="34" charset="-120"/>
              </a:rPr>
              <a:t>plt.scatter(y_test, y_pred) plt.xlabel('Actual AQI') plt.ylabel('Predicted AQI') plt.title('Actual vs. Predicted AQI') plt.show()</a:t>
            </a:r>
            <a:endParaRPr lang="en-US" sz="1225" dirty="0"/>
          </a:p>
        </p:txBody>
      </p:sp>
      <p:pic>
        <p:nvPicPr>
          <p:cNvPr id="25"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w="13811">
            <a:solidFill>
              <a:srgbClr val="FFFFFF">
                <a:alpha val="64000"/>
              </a:srgbClr>
            </a:solidFill>
            <a:prstDash val="solid"/>
          </a:ln>
        </p:spPr>
      </p:sp>
      <p:sp>
        <p:nvSpPr>
          <p:cNvPr id="4" name="Text 1"/>
          <p:cNvSpPr/>
          <p:nvPr/>
        </p:nvSpPr>
        <p:spPr>
          <a:xfrm>
            <a:off x="2348389" y="874871"/>
            <a:ext cx="4443889" cy="694373"/>
          </a:xfrm>
          <a:prstGeom prst="rect">
            <a:avLst/>
          </a:prstGeom>
          <a:noFill/>
          <a:ln/>
        </p:spPr>
        <p:txBody>
          <a:bodyPr wrap="none" rtlCol="0" anchor="t"/>
          <a:lstStyle/>
          <a:p>
            <a:pPr indent="0" marL="0">
              <a:lnSpc>
                <a:spcPts val="5468"/>
              </a:lnSpc>
              <a:buNone/>
            </a:pPr>
            <a:r>
              <a:rPr lang="en-US" sz="4374" b="1" spc="-87" kern="0" dirty="0">
                <a:solidFill>
                  <a:srgbClr val="FF75D3"/>
                </a:solidFill>
                <a:latin typeface="adonis-web" pitchFamily="34" charset="0"/>
                <a:ea typeface="adonis-web" pitchFamily="34" charset="-122"/>
                <a:cs typeface="adonis-web" pitchFamily="34" charset="-120"/>
              </a:rPr>
              <a:t>output:</a:t>
            </a:r>
            <a:endParaRPr lang="en-US" sz="4374" dirty="0"/>
          </a:p>
        </p:txBody>
      </p:sp>
      <p:pic>
        <p:nvPicPr>
          <p:cNvPr id="5" name="Image 1" descr="preencoded.png">    </p:cNvPr>
          <p:cNvPicPr>
            <a:picLocks noChangeAspect="1"/>
          </p:cNvPicPr>
          <p:nvPr/>
        </p:nvPicPr>
        <p:blipFill>
          <a:blip r:embed="rId2"/>
          <a:stretch>
            <a:fillRect/>
          </a:stretch>
        </p:blipFill>
        <p:spPr>
          <a:xfrm>
            <a:off x="2348389" y="2013585"/>
            <a:ext cx="6757035" cy="5341025"/>
          </a:xfrm>
          <a:prstGeom prst="rect">
            <a:avLst/>
          </a:prstGeom>
        </p:spPr>
      </p:pic>
      <p:pic>
        <p:nvPicPr>
          <p:cNvPr id="6"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w="13811">
            <a:solidFill>
              <a:srgbClr val="FFFFFF">
                <a:alpha val="64000"/>
              </a:srgbClr>
            </a:solidFill>
            <a:prstDash val="solid"/>
          </a:ln>
        </p:spPr>
      </p:sp>
      <p:pic>
        <p:nvPicPr>
          <p:cNvPr id="4" name="Image 1" descr="preencoded.png">    </p:cNvPr>
          <p:cNvPicPr>
            <a:picLocks noChangeAspect="1"/>
          </p:cNvPicPr>
          <p:nvPr/>
        </p:nvPicPr>
        <p:blipFill>
          <a:blip r:embed="rId2"/>
          <a:stretch>
            <a:fillRect/>
          </a:stretch>
        </p:blipFill>
        <p:spPr>
          <a:xfrm>
            <a:off x="0" y="0"/>
            <a:ext cx="3657600" cy="8229600"/>
          </a:xfrm>
          <a:prstGeom prst="rect">
            <a:avLst/>
          </a:prstGeom>
        </p:spPr>
      </p:pic>
      <p:sp>
        <p:nvSpPr>
          <p:cNvPr id="5" name="Text 1"/>
          <p:cNvSpPr/>
          <p:nvPr/>
        </p:nvSpPr>
        <p:spPr>
          <a:xfrm>
            <a:off x="4490799" y="1293614"/>
            <a:ext cx="6821329" cy="694373"/>
          </a:xfrm>
          <a:prstGeom prst="rect">
            <a:avLst/>
          </a:prstGeom>
          <a:noFill/>
          <a:ln/>
        </p:spPr>
        <p:txBody>
          <a:bodyPr wrap="none" rtlCol="0" anchor="t"/>
          <a:lstStyle/>
          <a:p>
            <a:pPr indent="0" marL="0">
              <a:lnSpc>
                <a:spcPts val="5468"/>
              </a:lnSpc>
              <a:buNone/>
            </a:pPr>
            <a:r>
              <a:rPr lang="en-US" sz="4374" b="1" spc="-87" kern="0" dirty="0">
                <a:solidFill>
                  <a:srgbClr val="FF75D3"/>
                </a:solidFill>
                <a:latin typeface="adonis-web" pitchFamily="34" charset="0"/>
                <a:ea typeface="adonis-web" pitchFamily="34" charset="-122"/>
                <a:cs typeface="adonis-web" pitchFamily="34" charset="-120"/>
              </a:rPr>
              <a:t>Conclusion and Further Steps</a:t>
            </a:r>
            <a:endParaRPr lang="en-US" sz="4374" dirty="0"/>
          </a:p>
        </p:txBody>
      </p:sp>
      <p:sp>
        <p:nvSpPr>
          <p:cNvPr id="6" name="Shape 2"/>
          <p:cNvSpPr/>
          <p:nvPr/>
        </p:nvSpPr>
        <p:spPr>
          <a:xfrm>
            <a:off x="4490799" y="2321243"/>
            <a:ext cx="4542115" cy="2729389"/>
          </a:xfrm>
          <a:prstGeom prst="roundRect">
            <a:avLst>
              <a:gd name="adj" fmla="val 3663"/>
            </a:avLst>
          </a:prstGeom>
          <a:solidFill>
            <a:srgbClr val="EBD0FB"/>
          </a:solidFill>
          <a:ln w="13811">
            <a:solidFill>
              <a:srgbClr val="D7A1F7"/>
            </a:solidFill>
            <a:prstDash val="solid"/>
          </a:ln>
        </p:spPr>
      </p:sp>
      <p:sp>
        <p:nvSpPr>
          <p:cNvPr id="7" name="Text 3"/>
          <p:cNvSpPr/>
          <p:nvPr/>
        </p:nvSpPr>
        <p:spPr>
          <a:xfrm>
            <a:off x="4726781" y="2557224"/>
            <a:ext cx="2664738" cy="347186"/>
          </a:xfrm>
          <a:prstGeom prst="rect">
            <a:avLst/>
          </a:prstGeom>
          <a:noFill/>
          <a:ln/>
        </p:spPr>
        <p:txBody>
          <a:bodyPr wrap="none" rtlCol="0" anchor="t"/>
          <a:lstStyle/>
          <a:p>
            <a:pPr indent="0" marL="0">
              <a:lnSpc>
                <a:spcPts val="2734"/>
              </a:lnSpc>
              <a:buNone/>
            </a:pPr>
            <a:r>
              <a:rPr lang="en-US" sz="2187" b="1" spc="-44" kern="0" dirty="0">
                <a:solidFill>
                  <a:srgbClr val="272525"/>
                </a:solidFill>
                <a:latin typeface="adonis-web" pitchFamily="34" charset="0"/>
                <a:ea typeface="adonis-web" pitchFamily="34" charset="-122"/>
                <a:cs typeface="adonis-web" pitchFamily="34" charset="-120"/>
              </a:rPr>
              <a:t>Summary of Key Points</a:t>
            </a:r>
            <a:endParaRPr lang="en-US" sz="2187" dirty="0"/>
          </a:p>
        </p:txBody>
      </p:sp>
      <p:sp>
        <p:nvSpPr>
          <p:cNvPr id="8" name="Text 4"/>
          <p:cNvSpPr/>
          <p:nvPr/>
        </p:nvSpPr>
        <p:spPr>
          <a:xfrm>
            <a:off x="4726781" y="3037642"/>
            <a:ext cx="4070152" cy="1777008"/>
          </a:xfrm>
          <a:prstGeom prst="rect">
            <a:avLst/>
          </a:prstGeom>
          <a:noFill/>
          <a:ln/>
        </p:spPr>
        <p:txBody>
          <a:bodyPr wrap="square" rtlCol="0" anchor="t"/>
          <a:lstStyle/>
          <a:p>
            <a:pPr indent="0" marL="0">
              <a:lnSpc>
                <a:spcPts val="2799"/>
              </a:lnSpc>
              <a:buNone/>
            </a:pPr>
            <a:r>
              <a:rPr lang="en-US" sz="1750" spc="-35" kern="0" dirty="0">
                <a:solidFill>
                  <a:srgbClr val="272525"/>
                </a:solidFill>
                <a:latin typeface="Source Sans Pro" pitchFamily="34" charset="0"/>
                <a:ea typeface="Source Sans Pro" pitchFamily="34" charset="-122"/>
                <a:cs typeface="Source Sans Pro" pitchFamily="34" charset="-120"/>
              </a:rPr>
              <a:t>Recap the essential takeaways from the presentation, emphasizing the importance of monitoring air quality and predicting the AQI for the well-being of individuals and the environment.</a:t>
            </a:r>
            <a:endParaRPr lang="en-US" sz="1750" dirty="0"/>
          </a:p>
        </p:txBody>
      </p:sp>
      <p:sp>
        <p:nvSpPr>
          <p:cNvPr id="9" name="Shape 5"/>
          <p:cNvSpPr/>
          <p:nvPr/>
        </p:nvSpPr>
        <p:spPr>
          <a:xfrm>
            <a:off x="9255085" y="2321243"/>
            <a:ext cx="4542115" cy="2729389"/>
          </a:xfrm>
          <a:prstGeom prst="roundRect">
            <a:avLst>
              <a:gd name="adj" fmla="val 3663"/>
            </a:avLst>
          </a:prstGeom>
          <a:solidFill>
            <a:srgbClr val="EBD0FB"/>
          </a:solidFill>
          <a:ln w="13811">
            <a:solidFill>
              <a:srgbClr val="D7A1F7"/>
            </a:solidFill>
            <a:prstDash val="solid"/>
          </a:ln>
        </p:spPr>
      </p:sp>
      <p:sp>
        <p:nvSpPr>
          <p:cNvPr id="10" name="Text 6"/>
          <p:cNvSpPr/>
          <p:nvPr/>
        </p:nvSpPr>
        <p:spPr>
          <a:xfrm>
            <a:off x="9491067" y="2557224"/>
            <a:ext cx="4070152" cy="694373"/>
          </a:xfrm>
          <a:prstGeom prst="rect">
            <a:avLst/>
          </a:prstGeom>
          <a:noFill/>
          <a:ln/>
        </p:spPr>
        <p:txBody>
          <a:bodyPr wrap="square" rtlCol="0" anchor="t"/>
          <a:lstStyle/>
          <a:p>
            <a:pPr indent="0" marL="0">
              <a:lnSpc>
                <a:spcPts val="2734"/>
              </a:lnSpc>
              <a:buNone/>
            </a:pPr>
            <a:r>
              <a:rPr lang="en-US" sz="2187" b="1" spc="-44" kern="0" dirty="0">
                <a:solidFill>
                  <a:srgbClr val="272525"/>
                </a:solidFill>
                <a:latin typeface="adonis-web" pitchFamily="34" charset="0"/>
                <a:ea typeface="adonis-web" pitchFamily="34" charset="-122"/>
                <a:cs typeface="adonis-web" pitchFamily="34" charset="-120"/>
              </a:rPr>
              <a:t>Importance of Ongoing Monitoring and Research</a:t>
            </a:r>
            <a:endParaRPr lang="en-US" sz="2187" dirty="0"/>
          </a:p>
        </p:txBody>
      </p:sp>
      <p:sp>
        <p:nvSpPr>
          <p:cNvPr id="11" name="Text 7"/>
          <p:cNvSpPr/>
          <p:nvPr/>
        </p:nvSpPr>
        <p:spPr>
          <a:xfrm>
            <a:off x="9491067" y="3384828"/>
            <a:ext cx="4070152" cy="1421606"/>
          </a:xfrm>
          <a:prstGeom prst="rect">
            <a:avLst/>
          </a:prstGeom>
          <a:noFill/>
          <a:ln/>
        </p:spPr>
        <p:txBody>
          <a:bodyPr wrap="square" rtlCol="0" anchor="t"/>
          <a:lstStyle/>
          <a:p>
            <a:pPr indent="0" marL="0">
              <a:lnSpc>
                <a:spcPts val="2799"/>
              </a:lnSpc>
              <a:buNone/>
            </a:pPr>
            <a:r>
              <a:rPr lang="en-US" sz="1750" spc="-35" kern="0" dirty="0">
                <a:solidFill>
                  <a:srgbClr val="272525"/>
                </a:solidFill>
                <a:latin typeface="Source Sans Pro" pitchFamily="34" charset="0"/>
                <a:ea typeface="Source Sans Pro" pitchFamily="34" charset="-122"/>
                <a:cs typeface="Source Sans Pro" pitchFamily="34" charset="-120"/>
              </a:rPr>
              <a:t>Highlight the significance of continuous monitoring efforts and the need for further research to enhance our understanding and predictions of air quality.</a:t>
            </a:r>
            <a:endParaRPr lang="en-US" sz="1750" dirty="0"/>
          </a:p>
        </p:txBody>
      </p:sp>
      <p:sp>
        <p:nvSpPr>
          <p:cNvPr id="12" name="Shape 8"/>
          <p:cNvSpPr/>
          <p:nvPr/>
        </p:nvSpPr>
        <p:spPr>
          <a:xfrm>
            <a:off x="4490799" y="5272802"/>
            <a:ext cx="9306401" cy="1663184"/>
          </a:xfrm>
          <a:prstGeom prst="roundRect">
            <a:avLst>
              <a:gd name="adj" fmla="val 6012"/>
            </a:avLst>
          </a:prstGeom>
          <a:solidFill>
            <a:srgbClr val="EBD0FB"/>
          </a:solidFill>
          <a:ln w="13811">
            <a:solidFill>
              <a:srgbClr val="D7A1F7"/>
            </a:solidFill>
            <a:prstDash val="solid"/>
          </a:ln>
        </p:spPr>
      </p:sp>
      <p:sp>
        <p:nvSpPr>
          <p:cNvPr id="13" name="Text 9"/>
          <p:cNvSpPr/>
          <p:nvPr/>
        </p:nvSpPr>
        <p:spPr>
          <a:xfrm>
            <a:off x="4726781" y="5508784"/>
            <a:ext cx="6481882" cy="347186"/>
          </a:xfrm>
          <a:prstGeom prst="rect">
            <a:avLst/>
          </a:prstGeom>
          <a:noFill/>
          <a:ln/>
        </p:spPr>
        <p:txBody>
          <a:bodyPr wrap="none" rtlCol="0" anchor="t"/>
          <a:lstStyle/>
          <a:p>
            <a:pPr indent="0" marL="0">
              <a:lnSpc>
                <a:spcPts val="2734"/>
              </a:lnSpc>
              <a:buNone/>
            </a:pPr>
            <a:r>
              <a:rPr lang="en-US" sz="2187" b="1" spc="-44" kern="0" dirty="0">
                <a:solidFill>
                  <a:srgbClr val="272525"/>
                </a:solidFill>
                <a:latin typeface="adonis-web" pitchFamily="34" charset="0"/>
                <a:ea typeface="adonis-web" pitchFamily="34" charset="-122"/>
                <a:cs typeface="adonis-web" pitchFamily="34" charset="-120"/>
              </a:rPr>
              <a:t>Encouraging Individuals and Governments to Take Action</a:t>
            </a:r>
            <a:endParaRPr lang="en-US" sz="2187" dirty="0"/>
          </a:p>
        </p:txBody>
      </p:sp>
      <p:sp>
        <p:nvSpPr>
          <p:cNvPr id="14" name="Text 10"/>
          <p:cNvSpPr/>
          <p:nvPr/>
        </p:nvSpPr>
        <p:spPr>
          <a:xfrm>
            <a:off x="4726781" y="5989201"/>
            <a:ext cx="8834438" cy="710803"/>
          </a:xfrm>
          <a:prstGeom prst="rect">
            <a:avLst/>
          </a:prstGeom>
          <a:noFill/>
          <a:ln/>
        </p:spPr>
        <p:txBody>
          <a:bodyPr wrap="square" rtlCol="0" anchor="t"/>
          <a:lstStyle/>
          <a:p>
            <a:pPr indent="0" marL="0">
              <a:lnSpc>
                <a:spcPts val="2799"/>
              </a:lnSpc>
              <a:buNone/>
            </a:pPr>
            <a:r>
              <a:rPr lang="en-US" sz="1750" spc="-35" kern="0" dirty="0">
                <a:solidFill>
                  <a:srgbClr val="272525"/>
                </a:solidFill>
                <a:latin typeface="Source Sans Pro" pitchFamily="34" charset="0"/>
                <a:ea typeface="Source Sans Pro" pitchFamily="34" charset="-122"/>
                <a:cs typeface="Source Sans Pro" pitchFamily="34" charset="-120"/>
              </a:rPr>
              <a:t>Inspire individuals and policymakers to take proactive steps in improving air quality by implementing sustainable practices and supporting policies that prioritize environmental health.</a:t>
            </a:r>
            <a:endParaRPr lang="en-US" sz="1750" dirty="0"/>
          </a:p>
        </p:txBody>
      </p:sp>
      <p:pic>
        <p:nvPicPr>
          <p:cNvPr id="15"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8</Slides>
  <Notes>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8</vt:i4>
      </vt:variant>
    </vt:vector>
  </HeadingPairs>
  <TitlesOfParts>
    <vt:vector size="11" baseType="lpstr">
      <vt:lpstr>Arial</vt:lpstr>
      <vt:lpstr>Calibri</vt:lpstr>
      <vt:lpstr>Office Theme</vt:lpstr>
      <vt:lpstr>Slide 1</vt:lpstr>
      <vt:lpstr>Slide 2</vt:lpstr>
      <vt:lpstr>Slide 3</vt:lpstr>
      <vt:lpstr>Slide 4</vt:lpstr>
      <vt:lpstr>Slide 5</vt:lpstr>
      <vt:lpstr>Slide 6</vt:lpstr>
      <vt:lpstr>Slide 7</vt:lpstr>
      <vt:lpstr>Slide 8</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2023-12-28T17:18:26Z</dcterms:created>
  <dcterms:modified xsi:type="dcterms:W3CDTF">2023-12-28T17:18:26Z</dcterms:modified>
</cp:coreProperties>
</file>